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0104100" cy="11309350"/>
  <p:notesSz cx="20104100" cy="11309350"/>
  <p:embeddedFontLst>
    <p:embeddedFont>
      <p:font typeface="Arial Black" panose="020B0A04020102020204" pitchFamily="34" charset="0"/>
      <p:regular r:id="rId28"/>
      <p:bold r:id="rId29"/>
    </p:embeddedFont>
    <p:embeddedFont>
      <p:font typeface="Calibri" panose="020F0502020204030204" pitchFamily="34" charset="0"/>
      <p:regular r:id="rId30"/>
      <p:bold r:id="rId31"/>
      <p:italic r:id="rId32"/>
      <p:boldItalic r:id="rId33"/>
    </p:embeddedFont>
    <p:embeddedFont>
      <p:font typeface="Fira Sans" panose="020B05030500000200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QKw5iMyxene90b7ju0yUsoRzJ2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UDIA ALEJANDRA BUSTAMANTE ARC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821"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sz="1200"/>
              <a:t>‹Nº›</a:t>
            </a:fld>
            <a:endParaRPr sz="120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8: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9: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0: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pic>
        <p:nvPicPr>
          <p:cNvPr id="16" name="Google Shape;16;p27"/>
          <p:cNvPicPr preferRelativeResize="0"/>
          <p:nvPr/>
        </p:nvPicPr>
        <p:blipFill rotWithShape="1">
          <a:blip r:embed="rId2">
            <a:alphaModFix/>
          </a:blip>
          <a:srcRect/>
          <a:stretch/>
        </p:blipFill>
        <p:spPr>
          <a:xfrm>
            <a:off x="0" y="396"/>
            <a:ext cx="20104810" cy="11308953"/>
          </a:xfrm>
          <a:prstGeom prst="rect">
            <a:avLst/>
          </a:prstGeom>
          <a:noFill/>
          <a:ln>
            <a:noFill/>
          </a:ln>
        </p:spPr>
      </p:pic>
      <p:sp>
        <p:nvSpPr>
          <p:cNvPr id="17" name="Google Shape;17;p27"/>
          <p:cNvSpPr txBox="1">
            <a:spLocks noGrp="1"/>
          </p:cNvSpPr>
          <p:nvPr>
            <p:ph type="ctrTitle"/>
          </p:nvPr>
        </p:nvSpPr>
        <p:spPr>
          <a:xfrm>
            <a:off x="2838209" y="8700548"/>
            <a:ext cx="6781800" cy="5847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7"/>
          <p:cNvSpPr txBox="1">
            <a:spLocks noGrp="1"/>
          </p:cNvSpPr>
          <p:nvPr>
            <p:ph type="subTitle" idx="1"/>
          </p:nvPr>
        </p:nvSpPr>
        <p:spPr>
          <a:xfrm>
            <a:off x="2838209" y="9612314"/>
            <a:ext cx="8712681" cy="36933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p:nvPr/>
        </p:nvSpPr>
        <p:spPr>
          <a:xfrm>
            <a:off x="2838209" y="9464675"/>
            <a:ext cx="8841105" cy="0"/>
          </a:xfrm>
          <a:custGeom>
            <a:avLst/>
            <a:gdLst/>
            <a:ahLst/>
            <a:cxnLst/>
            <a:rect l="l" t="t" r="r" b="b"/>
            <a:pathLst>
              <a:path w="8841105" h="120000" extrusionOk="0">
                <a:moveTo>
                  <a:pt x="0" y="0"/>
                </a:moveTo>
                <a:lnTo>
                  <a:pt x="8840652" y="0"/>
                </a:lnTo>
              </a:path>
            </a:pathLst>
          </a:custGeom>
          <a:noFill/>
          <a:ln w="1045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58"/>
        <p:cNvGrpSpPr/>
        <p:nvPr/>
      </p:nvGrpSpPr>
      <p:grpSpPr>
        <a:xfrm>
          <a:off x="0" y="0"/>
          <a:ext cx="0" cy="0"/>
          <a:chOff x="0" y="0"/>
          <a:chExt cx="0" cy="0"/>
        </a:xfrm>
      </p:grpSpPr>
      <p:pic>
        <p:nvPicPr>
          <p:cNvPr id="59" name="Google Shape;59;p36"/>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60" name="Google Shape;60;p36"/>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61" name="Google Shape;61;p36"/>
          <p:cNvSpPr/>
          <p:nvPr/>
        </p:nvSpPr>
        <p:spPr>
          <a:xfrm>
            <a:off x="4413250" y="42068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62" name="Google Shape;62;p36"/>
          <p:cNvSpPr txBox="1">
            <a:spLocks noGrp="1"/>
          </p:cNvSpPr>
          <p:nvPr>
            <p:ph type="title"/>
          </p:nvPr>
        </p:nvSpPr>
        <p:spPr>
          <a:xfrm>
            <a:off x="4842028" y="45340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3"/>
        <p:cNvGrpSpPr/>
        <p:nvPr/>
      </p:nvGrpSpPr>
      <p:grpSpPr>
        <a:xfrm>
          <a:off x="0" y="0"/>
          <a:ext cx="0" cy="0"/>
          <a:chOff x="0" y="0"/>
          <a:chExt cx="0" cy="0"/>
        </a:xfrm>
      </p:grpSpPr>
      <p:pic>
        <p:nvPicPr>
          <p:cNvPr id="64" name="Google Shape;64;p37"/>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65" name="Google Shape;65;p37"/>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66" name="Google Shape;66;p37"/>
          <p:cNvSpPr/>
          <p:nvPr/>
        </p:nvSpPr>
        <p:spPr>
          <a:xfrm>
            <a:off x="7004050" y="73310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67" name="Google Shape;67;p37"/>
          <p:cNvSpPr txBox="1">
            <a:spLocks noGrp="1"/>
          </p:cNvSpPr>
          <p:nvPr>
            <p:ph type="title"/>
          </p:nvPr>
        </p:nvSpPr>
        <p:spPr>
          <a:xfrm>
            <a:off x="7432828" y="76582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pic>
        <p:nvPicPr>
          <p:cNvPr id="21" name="Google Shape;21;p28"/>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22" name="Google Shape;22;p28"/>
          <p:cNvSpPr txBox="1">
            <a:spLocks noGrp="1"/>
          </p:cNvSpPr>
          <p:nvPr>
            <p:ph type="title"/>
          </p:nvPr>
        </p:nvSpPr>
        <p:spPr>
          <a:xfrm>
            <a:off x="6851650" y="7483475"/>
            <a:ext cx="9782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pic>
        <p:nvPicPr>
          <p:cNvPr id="24" name="Google Shape;24;p29"/>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25" name="Google Shape;25;p29"/>
          <p:cNvSpPr txBox="1">
            <a:spLocks noGrp="1"/>
          </p:cNvSpPr>
          <p:nvPr>
            <p:ph type="title"/>
          </p:nvPr>
        </p:nvSpPr>
        <p:spPr>
          <a:xfrm>
            <a:off x="4794250" y="6950075"/>
            <a:ext cx="9782022" cy="1538883"/>
          </a:xfrm>
          <a:prstGeom prst="rect">
            <a:avLst/>
          </a:prstGeom>
          <a:noFill/>
          <a:ln>
            <a:noFill/>
          </a:ln>
        </p:spPr>
        <p:txBody>
          <a:bodyPr spcFirstLastPara="1" wrap="square" lIns="0" tIns="0" rIns="0" bIns="0" anchor="t" anchorCtr="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26"/>
        <p:cNvGrpSpPr/>
        <p:nvPr/>
      </p:nvGrpSpPr>
      <p:grpSpPr>
        <a:xfrm>
          <a:off x="0" y="0"/>
          <a:ext cx="0" cy="0"/>
          <a:chOff x="0" y="0"/>
          <a:chExt cx="0" cy="0"/>
        </a:xfrm>
      </p:grpSpPr>
      <p:sp>
        <p:nvSpPr>
          <p:cNvPr id="27" name="Google Shape;27;p30"/>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p:nvPr/>
        </p:nvSpPr>
        <p:spPr>
          <a:xfrm>
            <a:off x="-6350"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9" name="Google Shape;29;p30"/>
          <p:cNvSpPr/>
          <p:nvPr/>
        </p:nvSpPr>
        <p:spPr>
          <a:xfrm>
            <a:off x="16938421" y="10202309"/>
            <a:ext cx="1576070" cy="511175"/>
          </a:xfrm>
          <a:custGeom>
            <a:avLst/>
            <a:gdLst/>
            <a:ahLst/>
            <a:cxnLst/>
            <a:rect l="l" t="t" r="r" b="b"/>
            <a:pathLst>
              <a:path w="1576069"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extrusionOk="0">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extrusionOk="0">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extrusionOk="0">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0" name="Google Shape;30;p30"/>
          <p:cNvSpPr/>
          <p:nvPr/>
        </p:nvSpPr>
        <p:spPr>
          <a:xfrm>
            <a:off x="18623540" y="10245307"/>
            <a:ext cx="378460" cy="469900"/>
          </a:xfrm>
          <a:custGeom>
            <a:avLst/>
            <a:gdLst/>
            <a:ahLst/>
            <a:cxnLst/>
            <a:rect l="l" t="t" r="r" b="b"/>
            <a:pathLst>
              <a:path w="378459"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31" name="Google Shape;31;p30"/>
          <p:cNvGrpSpPr/>
          <p:nvPr/>
        </p:nvGrpSpPr>
        <p:grpSpPr>
          <a:xfrm>
            <a:off x="19053919" y="10117702"/>
            <a:ext cx="427015" cy="597582"/>
            <a:chOff x="19053919" y="10117702"/>
            <a:chExt cx="427015" cy="597582"/>
          </a:xfrm>
        </p:grpSpPr>
        <p:sp>
          <p:nvSpPr>
            <p:cNvPr id="32" name="Google Shape;32;p30"/>
            <p:cNvSpPr/>
            <p:nvPr/>
          </p:nvSpPr>
          <p:spPr>
            <a:xfrm>
              <a:off x="19053919"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33" name="Google Shape;33;p30"/>
            <p:cNvPicPr preferRelativeResize="0"/>
            <p:nvPr/>
          </p:nvPicPr>
          <p:blipFill rotWithShape="1">
            <a:blip r:embed="rId2">
              <a:alphaModFix/>
            </a:blip>
            <a:srcRect/>
            <a:stretch/>
          </p:blipFill>
          <p:spPr>
            <a:xfrm>
              <a:off x="19368634" y="10117702"/>
              <a:ext cx="112300" cy="11226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pic>
        <p:nvPicPr>
          <p:cNvPr id="35" name="Google Shape;35;p31"/>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36" name="Google Shape;36;p31"/>
          <p:cNvPicPr preferRelativeResize="0"/>
          <p:nvPr/>
        </p:nvPicPr>
        <p:blipFill rotWithShape="1">
          <a:blip r:embed="rId3">
            <a:alphaModFix/>
          </a:blip>
          <a:srcRect/>
          <a:stretch/>
        </p:blipFill>
        <p:spPr>
          <a:xfrm>
            <a:off x="0" y="3340"/>
            <a:ext cx="20109342" cy="11305614"/>
          </a:xfrm>
          <a:prstGeom prst="rect">
            <a:avLst/>
          </a:prstGeom>
          <a:noFill/>
          <a:ln>
            <a:noFill/>
          </a:ln>
        </p:spPr>
      </p:pic>
      <p:sp>
        <p:nvSpPr>
          <p:cNvPr id="37" name="Google Shape;37;p31"/>
          <p:cNvSpPr/>
          <p:nvPr/>
        </p:nvSpPr>
        <p:spPr>
          <a:xfrm>
            <a:off x="755650" y="62642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38" name="Google Shape;38;p31"/>
          <p:cNvSpPr txBox="1">
            <a:spLocks noGrp="1"/>
          </p:cNvSpPr>
          <p:nvPr>
            <p:ph type="title"/>
          </p:nvPr>
        </p:nvSpPr>
        <p:spPr>
          <a:xfrm>
            <a:off x="1184428" y="65914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32"/>
          <p:cNvSpPr/>
          <p:nvPr/>
        </p:nvSpPr>
        <p:spPr>
          <a:xfrm>
            <a:off x="727227" y="10202309"/>
            <a:ext cx="1576070" cy="511175"/>
          </a:xfrm>
          <a:custGeom>
            <a:avLst/>
            <a:gdLst/>
            <a:ahLst/>
            <a:cxnLst/>
            <a:rect l="l" t="t" r="r" b="b"/>
            <a:pathLst>
              <a:path w="1576070"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extrusionOk="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extrusionOk="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extrusionOk="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1" name="Google Shape;41;p32"/>
          <p:cNvSpPr/>
          <p:nvPr/>
        </p:nvSpPr>
        <p:spPr>
          <a:xfrm>
            <a:off x="2412348" y="10245307"/>
            <a:ext cx="378460" cy="469900"/>
          </a:xfrm>
          <a:custGeom>
            <a:avLst/>
            <a:gdLst/>
            <a:ahLst/>
            <a:cxnLst/>
            <a:rect l="l" t="t" r="r" b="b"/>
            <a:pathLst>
              <a:path w="378460"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42" name="Google Shape;42;p32"/>
          <p:cNvGrpSpPr/>
          <p:nvPr/>
        </p:nvGrpSpPr>
        <p:grpSpPr>
          <a:xfrm>
            <a:off x="2842727" y="10117702"/>
            <a:ext cx="427015" cy="597582"/>
            <a:chOff x="2842727" y="10117702"/>
            <a:chExt cx="427015" cy="597582"/>
          </a:xfrm>
        </p:grpSpPr>
        <p:sp>
          <p:nvSpPr>
            <p:cNvPr id="43" name="Google Shape;43;p32"/>
            <p:cNvSpPr/>
            <p:nvPr/>
          </p:nvSpPr>
          <p:spPr>
            <a:xfrm>
              <a:off x="2842727"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44" name="Google Shape;44;p32"/>
            <p:cNvPicPr preferRelativeResize="0"/>
            <p:nvPr/>
          </p:nvPicPr>
          <p:blipFill rotWithShape="1">
            <a:blip r:embed="rId2">
              <a:alphaModFix/>
            </a:blip>
            <a:srcRect/>
            <a:stretch/>
          </p:blipFill>
          <p:spPr>
            <a:xfrm>
              <a:off x="3157442" y="10117702"/>
              <a:ext cx="112300" cy="112268"/>
            </a:xfrm>
            <a:prstGeom prst="rect">
              <a:avLst/>
            </a:prstGeom>
            <a:noFill/>
            <a:ln>
              <a:noFill/>
            </a:ln>
          </p:spPr>
        </p:pic>
      </p:grpSp>
      <p:sp>
        <p:nvSpPr>
          <p:cNvPr id="45" name="Google Shape;45;p32"/>
          <p:cNvSpPr/>
          <p:nvPr/>
        </p:nvSpPr>
        <p:spPr>
          <a:xfrm>
            <a:off x="17840597"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6" name="Google Shape;46;p32"/>
          <p:cNvSpPr txBox="1">
            <a:spLocks noGrp="1"/>
          </p:cNvSpPr>
          <p:nvPr>
            <p:ph type="body" idx="1"/>
          </p:nvPr>
        </p:nvSpPr>
        <p:spPr>
          <a:xfrm>
            <a:off x="727227" y="755454"/>
            <a:ext cx="16792423" cy="738664"/>
          </a:xfrm>
          <a:prstGeom prst="rect">
            <a:avLst/>
          </a:prstGeom>
          <a:noFill/>
          <a:ln>
            <a:noFill/>
          </a:ln>
        </p:spPr>
        <p:txBody>
          <a:bodyPr spcFirstLastPara="1" wrap="square" lIns="0" tIns="0" rIns="0" bIns="0" anchor="t" anchorCtr="0">
            <a:spAutoFit/>
          </a:bodyPr>
          <a:lstStyle>
            <a:lvl1pPr marL="457200" lvl="0" indent="-228600" algn="r">
              <a:spcBef>
                <a:spcPts val="0"/>
              </a:spcBef>
              <a:spcAft>
                <a:spcPts val="0"/>
              </a:spcAft>
              <a:buSzPts val="1400"/>
              <a:buNone/>
              <a:defRPr sz="4800" b="1">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Diseño personalizado">
  <p:cSld name="5_Diseño personalizado">
    <p:spTree>
      <p:nvGrpSpPr>
        <p:cNvPr id="1" name="Shape 47"/>
        <p:cNvGrpSpPr/>
        <p:nvPr/>
      </p:nvGrpSpPr>
      <p:grpSpPr>
        <a:xfrm>
          <a:off x="0" y="0"/>
          <a:ext cx="0" cy="0"/>
          <a:chOff x="0" y="0"/>
          <a:chExt cx="0" cy="0"/>
        </a:xfrm>
      </p:grpSpPr>
      <p:pic>
        <p:nvPicPr>
          <p:cNvPr id="48" name="Google Shape;48;p33"/>
          <p:cNvPicPr preferRelativeResize="0"/>
          <p:nvPr/>
        </p:nvPicPr>
        <p:blipFill rotWithShape="1">
          <a:blip r:embed="rId2">
            <a:alphaModFix/>
          </a:blip>
          <a:srcRect/>
          <a:stretch/>
        </p:blipFill>
        <p:spPr>
          <a:xfrm>
            <a:off x="-1" y="3340"/>
            <a:ext cx="20110047" cy="11306010"/>
          </a:xfrm>
          <a:prstGeom prst="rect">
            <a:avLst/>
          </a:prstGeom>
          <a:noFill/>
          <a:ln>
            <a:noFill/>
          </a:ln>
        </p:spPr>
      </p:pic>
      <p:sp>
        <p:nvSpPr>
          <p:cNvPr id="49" name="Google Shape;49;p33"/>
          <p:cNvSpPr txBox="1">
            <a:spLocks noGrp="1"/>
          </p:cNvSpPr>
          <p:nvPr>
            <p:ph type="title"/>
          </p:nvPr>
        </p:nvSpPr>
        <p:spPr>
          <a:xfrm>
            <a:off x="831850" y="7178675"/>
            <a:ext cx="9782022" cy="1538883"/>
          </a:xfrm>
          <a:prstGeom prst="rect">
            <a:avLst/>
          </a:prstGeom>
          <a:noFill/>
          <a:ln>
            <a:noFill/>
          </a:ln>
        </p:spPr>
        <p:txBody>
          <a:bodyPr spcFirstLastPara="1" wrap="square" lIns="0" tIns="0" rIns="0" bIns="0" anchor="t" anchorCtr="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50"/>
        <p:cNvGrpSpPr/>
        <p:nvPr/>
      </p:nvGrpSpPr>
      <p:grpSpPr>
        <a:xfrm>
          <a:off x="0" y="0"/>
          <a:ext cx="0" cy="0"/>
          <a:chOff x="0" y="0"/>
          <a:chExt cx="0" cy="0"/>
        </a:xfrm>
      </p:grpSpPr>
      <p:pic>
        <p:nvPicPr>
          <p:cNvPr id="51" name="Google Shape;51;p34"/>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52" name="Google Shape;52;p34"/>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53" name="Google Shape;53;p34"/>
          <p:cNvSpPr/>
          <p:nvPr/>
        </p:nvSpPr>
        <p:spPr>
          <a:xfrm>
            <a:off x="7232650" y="7880350"/>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54" name="Google Shape;54;p34"/>
          <p:cNvSpPr txBox="1">
            <a:spLocks noGrp="1"/>
          </p:cNvSpPr>
          <p:nvPr>
            <p:ph type="title"/>
          </p:nvPr>
        </p:nvSpPr>
        <p:spPr>
          <a:xfrm>
            <a:off x="7661428" y="8207476"/>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55"/>
        <p:cNvGrpSpPr/>
        <p:nvPr/>
      </p:nvGrpSpPr>
      <p:grpSpPr>
        <a:xfrm>
          <a:off x="0" y="0"/>
          <a:ext cx="0" cy="0"/>
          <a:chOff x="0" y="0"/>
          <a:chExt cx="0" cy="0"/>
        </a:xfrm>
      </p:grpSpPr>
      <p:pic>
        <p:nvPicPr>
          <p:cNvPr id="56" name="Google Shape;56;p35"/>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57" name="Google Shape;57;p35"/>
          <p:cNvSpPr txBox="1">
            <a:spLocks noGrp="1"/>
          </p:cNvSpPr>
          <p:nvPr>
            <p:ph type="title"/>
          </p:nvPr>
        </p:nvSpPr>
        <p:spPr>
          <a:xfrm>
            <a:off x="6623050" y="7026275"/>
            <a:ext cx="9782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12314421" y="714594"/>
            <a:ext cx="5259705" cy="91566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1005205" y="2601150"/>
            <a:ext cx="18093690" cy="746417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2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2889250" y="8169275"/>
            <a:ext cx="8749500" cy="1754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800"/>
              <a:t>ESTAD</a:t>
            </a:r>
            <a:r>
              <a:rPr lang="es-CL"/>
              <a:t>í</a:t>
            </a:r>
            <a:r>
              <a:rPr lang="es-CL" sz="3800"/>
              <a:t>STICA DESCRIPTIVA PARA MACHINE LEARNING</a:t>
            </a:r>
            <a:br>
              <a:rPr lang="es-CL" sz="3800"/>
            </a:br>
            <a:endParaRPr sz="3800"/>
          </a:p>
        </p:txBody>
      </p:sp>
      <p:sp>
        <p:nvSpPr>
          <p:cNvPr id="75" name="Google Shape;75;p1"/>
          <p:cNvSpPr txBox="1">
            <a:spLocks noGrp="1"/>
          </p:cNvSpPr>
          <p:nvPr>
            <p:ph type="subTitle" idx="1"/>
          </p:nvPr>
        </p:nvSpPr>
        <p:spPr>
          <a:xfrm>
            <a:off x="2926080" y="9554269"/>
            <a:ext cx="8712681"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latin typeface="Arial"/>
                <a:ea typeface="Arial"/>
                <a:cs typeface="Arial"/>
                <a:sym typeface="Arial"/>
              </a:rPr>
              <a:t>ML0100 MACHINE LEARNING</a:t>
            </a:r>
            <a:endParaRPr sz="240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0"/>
          <p:cNvSpPr txBox="1">
            <a:spLocks noGrp="1"/>
          </p:cNvSpPr>
          <p:nvPr>
            <p:ph type="title"/>
          </p:nvPr>
        </p:nvSpPr>
        <p:spPr>
          <a:xfrm>
            <a:off x="222250" y="7407275"/>
            <a:ext cx="10393500" cy="10158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sz="6600"/>
              <a:t>TIPOS DE ESTADÍSTICOS</a:t>
            </a:r>
            <a:endParaRPr/>
          </a:p>
        </p:txBody>
      </p:sp>
      <p:sp>
        <p:nvSpPr>
          <p:cNvPr id="148" name="Google Shape;148;p10"/>
          <p:cNvSpPr txBox="1"/>
          <p:nvPr/>
        </p:nvSpPr>
        <p:spPr>
          <a:xfrm>
            <a:off x="9089872" y="6188075"/>
            <a:ext cx="1905000" cy="14773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chemeClr val="dk1"/>
                </a:solidFill>
                <a:latin typeface="Arial Black"/>
                <a:ea typeface="Arial Black"/>
                <a:cs typeface="Arial Black"/>
                <a:sym typeface="Arial Black"/>
              </a:rPr>
              <a:t>03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54" name="Google Shape;154;p11"/>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55" name="Google Shape;155;p11"/>
          <p:cNvSpPr txBox="1"/>
          <p:nvPr/>
        </p:nvSpPr>
        <p:spPr>
          <a:xfrm>
            <a:off x="2279650" y="2682875"/>
            <a:ext cx="8610600" cy="4278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LOCALIZACIÓN</a:t>
            </a:r>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Las variables con datos medidos o de conteo pueden tener miles de valores distintos dentro de la muestra.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Un paso básico en la exploración de los datos es obtener un "</a:t>
            </a:r>
            <a:r>
              <a:rPr lang="es-CL" sz="1800" b="1">
                <a:solidFill>
                  <a:srgbClr val="FF0000"/>
                </a:solidFill>
                <a:latin typeface="Fira Sans"/>
                <a:ea typeface="Fira Sans"/>
                <a:cs typeface="Fira Sans"/>
                <a:sym typeface="Fira Sans"/>
              </a:rPr>
              <a:t>valor típico</a:t>
            </a:r>
            <a:r>
              <a:rPr lang="es-CL" sz="1800">
                <a:latin typeface="Fira Sans"/>
                <a:ea typeface="Fira Sans"/>
                <a:cs typeface="Fira Sans"/>
                <a:sym typeface="Fira Sans"/>
              </a:rPr>
              <a:t>" para cada característica (variable), una estimación de dónde se encuentra la mayoría de los datos (es decir, </a:t>
            </a:r>
            <a:r>
              <a:rPr lang="es-CL" sz="1800" b="1">
                <a:latin typeface="Fira Sans"/>
                <a:ea typeface="Fira Sans"/>
                <a:cs typeface="Fira Sans"/>
                <a:sym typeface="Fira Sans"/>
              </a:rPr>
              <a:t>su tendencia central</a:t>
            </a:r>
            <a:r>
              <a:rPr lang="es-CL" sz="1800">
                <a:latin typeface="Fira Sans"/>
                <a:ea typeface="Fira Sans"/>
                <a:cs typeface="Fira Sans"/>
                <a:sym typeface="Fira Sans"/>
              </a:rPr>
              <a:t>) o donde se encuentra un valor medio.</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La estimación más básica de la ubicación es </a:t>
            </a:r>
            <a:r>
              <a:rPr lang="es-CL" sz="1800" b="1">
                <a:solidFill>
                  <a:srgbClr val="FF0000"/>
                </a:solidFill>
                <a:latin typeface="Fira Sans"/>
                <a:ea typeface="Fira Sans"/>
                <a:cs typeface="Fira Sans"/>
                <a:sym typeface="Fira Sans"/>
              </a:rPr>
              <a:t>la media o valor promedio</a:t>
            </a:r>
            <a:r>
              <a:rPr lang="es-CL" sz="1800">
                <a:latin typeface="Fira Sans"/>
                <a:ea typeface="Fira Sans"/>
                <a:cs typeface="Fira Sans"/>
                <a:sym typeface="Fira Sans"/>
              </a:rPr>
              <a:t>. </a:t>
            </a:r>
            <a:r>
              <a:rPr lang="es-CL" sz="1800" b="1">
                <a:latin typeface="Fira Sans"/>
                <a:ea typeface="Fira Sans"/>
                <a:cs typeface="Fira Sans"/>
                <a:sym typeface="Fira Sans"/>
              </a:rPr>
              <a:t>La media es la suma de todos los valores dividida por el número de valores que contiene la muestra</a:t>
            </a:r>
            <a:r>
              <a:rPr lang="es-CL" sz="1800">
                <a:latin typeface="Fira Sans"/>
                <a:ea typeface="Fira Sans"/>
                <a:cs typeface="Fira Sans"/>
                <a:sym typeface="Fira Sans"/>
              </a:rPr>
              <a:t>.</a:t>
            </a:r>
            <a:endParaRPr sz="1800"/>
          </a:p>
          <a:p>
            <a:pPr marL="0" lvl="0" indent="0" algn="just" rtl="0">
              <a:spcBef>
                <a:spcPts val="0"/>
              </a:spcBef>
              <a:spcAft>
                <a:spcPts val="0"/>
              </a:spcAft>
              <a:buNone/>
            </a:pPr>
            <a:endParaRPr sz="1800"/>
          </a:p>
        </p:txBody>
      </p:sp>
      <p:pic>
        <p:nvPicPr>
          <p:cNvPr id="156" name="Google Shape;156;p11"/>
          <p:cNvPicPr preferRelativeResize="0"/>
          <p:nvPr/>
        </p:nvPicPr>
        <p:blipFill rotWithShape="1">
          <a:blip r:embed="rId3">
            <a:alphaModFix/>
          </a:blip>
          <a:srcRect/>
          <a:stretch/>
        </p:blipFill>
        <p:spPr>
          <a:xfrm>
            <a:off x="12490450" y="3978275"/>
            <a:ext cx="5105400" cy="2738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62" name="Google Shape;162;p12"/>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63" name="Google Shape;163;p12"/>
          <p:cNvSpPr txBox="1"/>
          <p:nvPr/>
        </p:nvSpPr>
        <p:spPr>
          <a:xfrm>
            <a:off x="2279650" y="2682875"/>
            <a:ext cx="8610600" cy="649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LOCALIZACIÓN</a:t>
            </a:r>
            <a:endParaRPr/>
          </a:p>
          <a:p>
            <a:pPr marL="0" lvl="0" indent="0" algn="l"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Una variación de la media es una </a:t>
            </a:r>
            <a:r>
              <a:rPr lang="es-CL" sz="1800" b="1">
                <a:solidFill>
                  <a:srgbClr val="FF0000"/>
                </a:solidFill>
                <a:latin typeface="Fira Sans"/>
                <a:ea typeface="Fira Sans"/>
                <a:cs typeface="Fira Sans"/>
                <a:sym typeface="Fira Sans"/>
              </a:rPr>
              <a:t>media recortada</a:t>
            </a:r>
            <a:r>
              <a:rPr lang="es-CL" sz="1800">
                <a:latin typeface="Fira Sans"/>
                <a:ea typeface="Fira Sans"/>
                <a:cs typeface="Fira Sans"/>
                <a:sym typeface="Fira Sans"/>
              </a:rPr>
              <a:t>, que se calcula dejando fuera un número fijo de valores ordenados en cada extremo y luego tomando un promedio de los valores restantes.</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Este tipo de media, elimina la influencia de los valores extremos, que podrían ser posibles outliers.</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Otro tipo de media es una </a:t>
            </a:r>
            <a:r>
              <a:rPr lang="es-CL" sz="1800" b="1">
                <a:solidFill>
                  <a:srgbClr val="FF0000"/>
                </a:solidFill>
                <a:latin typeface="Fira Sans"/>
                <a:ea typeface="Fira Sans"/>
                <a:cs typeface="Fira Sans"/>
                <a:sym typeface="Fira Sans"/>
              </a:rPr>
              <a:t>media ponderada</a:t>
            </a:r>
            <a:r>
              <a:rPr lang="es-CL" sz="1800">
                <a:latin typeface="Fira Sans"/>
                <a:ea typeface="Fira Sans"/>
                <a:cs typeface="Fira Sans"/>
                <a:sym typeface="Fira Sans"/>
              </a:rPr>
              <a:t>, </a:t>
            </a:r>
            <a:r>
              <a:rPr lang="es-CL" sz="1800">
                <a:solidFill>
                  <a:schemeClr val="dk1"/>
                </a:solidFill>
                <a:latin typeface="Fira Sans"/>
                <a:ea typeface="Fira Sans"/>
                <a:cs typeface="Fira Sans"/>
                <a:sym typeface="Fira Sans"/>
              </a:rPr>
              <a:t>que se calcula multiplicando cada valor de datos por un peso especificado por el usuario y dividiendo su suma por la suma de los pesos.</a:t>
            </a:r>
            <a:endParaRPr>
              <a:solidFill>
                <a:schemeClr val="dk1"/>
              </a:solidFill>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Hay dos razones para usar este tipo de media:</a:t>
            </a:r>
            <a:endParaRPr/>
          </a:p>
          <a:p>
            <a:pPr marL="0" lvl="0" indent="0" algn="just" rtl="0">
              <a:spcBef>
                <a:spcPts val="0"/>
              </a:spcBef>
              <a:spcAft>
                <a:spcPts val="0"/>
              </a:spcAft>
              <a:buNone/>
            </a:pPr>
            <a:endParaRPr sz="1800"/>
          </a:p>
          <a:p>
            <a:pPr marL="285750" lvl="0" indent="-285750" algn="just" rtl="0">
              <a:spcBef>
                <a:spcPts val="0"/>
              </a:spcBef>
              <a:spcAft>
                <a:spcPts val="0"/>
              </a:spcAft>
              <a:buSzPts val="1800"/>
              <a:buFont typeface="Arial"/>
              <a:buChar char="•"/>
            </a:pPr>
            <a:r>
              <a:rPr lang="es-CL" sz="1800"/>
              <a:t>Algunos valores son intrínsecamente más variables que otros, y las observaciones altamente variables reciben un peso más bajo. Por ejemplo, para un sensor con falla, podemos ponderar sus datos en forma menor.</a:t>
            </a:r>
            <a:endParaRPr sz="1800"/>
          </a:p>
          <a:p>
            <a:pPr marL="285750" lvl="0" indent="-171450" algn="just" rtl="0">
              <a:spcBef>
                <a:spcPts val="0"/>
              </a:spcBef>
              <a:spcAft>
                <a:spcPts val="0"/>
              </a:spcAft>
              <a:buSzPts val="1800"/>
              <a:buFont typeface="Arial"/>
              <a:buNone/>
            </a:pPr>
            <a:endParaRPr sz="1800"/>
          </a:p>
          <a:p>
            <a:pPr marL="285750" lvl="0" indent="-285750" algn="just" rtl="0">
              <a:spcBef>
                <a:spcPts val="0"/>
              </a:spcBef>
              <a:spcAft>
                <a:spcPts val="0"/>
              </a:spcAft>
              <a:buSzPts val="1800"/>
              <a:buFont typeface="Arial"/>
              <a:buChar char="•"/>
            </a:pPr>
            <a:r>
              <a:rPr lang="es-CL" sz="1800"/>
              <a:t>Los datos recogidos no representan por igual a los diferentes colectivos que nos interesa medir.</a:t>
            </a:r>
            <a:endParaRPr/>
          </a:p>
        </p:txBody>
      </p:sp>
      <p:pic>
        <p:nvPicPr>
          <p:cNvPr id="164" name="Google Shape;164;p12"/>
          <p:cNvPicPr preferRelativeResize="0"/>
          <p:nvPr/>
        </p:nvPicPr>
        <p:blipFill rotWithShape="1">
          <a:blip r:embed="rId3">
            <a:alphaModFix/>
          </a:blip>
          <a:srcRect/>
          <a:stretch/>
        </p:blipFill>
        <p:spPr>
          <a:xfrm>
            <a:off x="13272974" y="2738415"/>
            <a:ext cx="4550569" cy="2133600"/>
          </a:xfrm>
          <a:prstGeom prst="rect">
            <a:avLst/>
          </a:prstGeom>
          <a:noFill/>
          <a:ln>
            <a:noFill/>
          </a:ln>
        </p:spPr>
      </p:pic>
      <p:pic>
        <p:nvPicPr>
          <p:cNvPr id="165" name="Google Shape;165;p12"/>
          <p:cNvPicPr preferRelativeResize="0"/>
          <p:nvPr/>
        </p:nvPicPr>
        <p:blipFill rotWithShape="1">
          <a:blip r:embed="rId4">
            <a:alphaModFix/>
          </a:blip>
          <a:srcRect/>
          <a:stretch/>
        </p:blipFill>
        <p:spPr>
          <a:xfrm>
            <a:off x="13250295" y="6434892"/>
            <a:ext cx="4550569" cy="25657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3"/>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71" name="Google Shape;171;p13"/>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72" name="Google Shape;172;p13"/>
          <p:cNvSpPr txBox="1"/>
          <p:nvPr/>
        </p:nvSpPr>
        <p:spPr>
          <a:xfrm>
            <a:off x="2279650" y="2682875"/>
            <a:ext cx="8610600" cy="510909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LOCALIZACIÓN</a:t>
            </a:r>
            <a:endParaRPr/>
          </a:p>
          <a:p>
            <a:pPr marL="0" lvl="0" indent="0" algn="l"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La </a:t>
            </a:r>
            <a:r>
              <a:rPr lang="es-CL" sz="1800" b="1">
                <a:solidFill>
                  <a:srgbClr val="FF0000"/>
                </a:solidFill>
                <a:latin typeface="Fira Sans"/>
                <a:ea typeface="Fira Sans"/>
                <a:cs typeface="Fira Sans"/>
                <a:sym typeface="Fira Sans"/>
              </a:rPr>
              <a:t>mediana</a:t>
            </a:r>
            <a:r>
              <a:rPr lang="es-CL" sz="1800">
                <a:latin typeface="Fira Sans"/>
                <a:ea typeface="Fira Sans"/>
                <a:cs typeface="Fira Sans"/>
                <a:sym typeface="Fira Sans"/>
              </a:rPr>
              <a:t> es el número del medio en una lista ordenada de datos. Si hay un número par de valores de datos, el valor medio es uno que no está realmente en el conjunto de datos, sino el promedio de los dos valores que dividen los datos ordenados en mitades superior e inferior.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1"/>
              <a:t>La mediana se conoce como una estimación robusta de la ubicación, ya que no está influenciada por valores atípicos (outliers) que podrían sesgar los resultados</a:t>
            </a:r>
            <a:r>
              <a:rPr lang="es-CL" sz="1800"/>
              <a:t>.</a:t>
            </a:r>
            <a:endParaRPr/>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0" lvl="0" indent="0" algn="just" rtl="0">
              <a:spcBef>
                <a:spcPts val="0"/>
              </a:spcBef>
              <a:spcAft>
                <a:spcPts val="0"/>
              </a:spcAft>
              <a:buNone/>
            </a:pPr>
            <a:r>
              <a:rPr lang="es-CL" sz="1800"/>
              <a:t>La mediana no es la única estimación robusta de ubicación. De hecho, </a:t>
            </a:r>
            <a:r>
              <a:rPr lang="es-CL" sz="1800" b="1"/>
              <a:t>una media recortada puede usarse para evitar la influencia de los outliers</a:t>
            </a:r>
            <a:r>
              <a:rPr lang="es-CL" sz="1800"/>
              <a:t>. Por ejemplo, recortar el 10% inferior y superior (una opción común) de los datos brindará protección contra valores atípicos en todos los conjuntos de datos, excepto en los más pequeños.</a:t>
            </a:r>
            <a:endParaRPr sz="1800"/>
          </a:p>
        </p:txBody>
      </p:sp>
      <p:pic>
        <p:nvPicPr>
          <p:cNvPr id="173" name="Google Shape;173;p13"/>
          <p:cNvPicPr preferRelativeResize="0"/>
          <p:nvPr/>
        </p:nvPicPr>
        <p:blipFill rotWithShape="1">
          <a:blip r:embed="rId3">
            <a:alphaModFix/>
          </a:blip>
          <a:srcRect/>
          <a:stretch/>
        </p:blipFill>
        <p:spPr>
          <a:xfrm>
            <a:off x="11486994" y="4057452"/>
            <a:ext cx="7933319" cy="39666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79" name="Google Shape;179;p14"/>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80" name="Google Shape;180;p14"/>
          <p:cNvSpPr txBox="1"/>
          <p:nvPr/>
        </p:nvSpPr>
        <p:spPr>
          <a:xfrm>
            <a:off x="2279650" y="2682875"/>
            <a:ext cx="8610600" cy="233910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VARIABILIDAD</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La ubicación es solo una dimensión al resumir una característica.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Una segunda dimensión, la variabilidad, también conocida como </a:t>
            </a:r>
            <a:r>
              <a:rPr lang="es-CL" sz="1800" b="1">
                <a:solidFill>
                  <a:srgbClr val="FF0000"/>
                </a:solidFill>
                <a:latin typeface="Fira Sans"/>
                <a:ea typeface="Fira Sans"/>
                <a:cs typeface="Fira Sans"/>
                <a:sym typeface="Fira Sans"/>
              </a:rPr>
              <a:t>dispersión</a:t>
            </a:r>
            <a:r>
              <a:rPr lang="es-CL" sz="1800">
                <a:latin typeface="Fira Sans"/>
                <a:ea typeface="Fira Sans"/>
                <a:cs typeface="Fira Sans"/>
                <a:sym typeface="Fira Sans"/>
              </a:rPr>
              <a:t>, </a:t>
            </a:r>
            <a:r>
              <a:rPr lang="es-CL" sz="1800" b="1">
                <a:latin typeface="Fira Sans"/>
                <a:ea typeface="Fira Sans"/>
                <a:cs typeface="Fira Sans"/>
                <a:sym typeface="Fira Sans"/>
              </a:rPr>
              <a:t>mide si los valores de los datos están muy agrupados o dispersos</a:t>
            </a:r>
            <a:r>
              <a:rPr lang="es-CL" sz="1800">
                <a:latin typeface="Fira Sans"/>
                <a:ea typeface="Fira Sans"/>
                <a:cs typeface="Fira Sans"/>
                <a:sym typeface="Fira Sans"/>
              </a:rPr>
              <a:t>.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p:txBody>
      </p:sp>
      <p:pic>
        <p:nvPicPr>
          <p:cNvPr id="181" name="Google Shape;181;p14"/>
          <p:cNvPicPr preferRelativeResize="0"/>
          <p:nvPr/>
        </p:nvPicPr>
        <p:blipFill rotWithShape="1">
          <a:blip r:embed="rId3">
            <a:alphaModFix/>
          </a:blip>
          <a:srcRect/>
          <a:stretch/>
        </p:blipFill>
        <p:spPr>
          <a:xfrm>
            <a:off x="11728450" y="3272817"/>
            <a:ext cx="7391400" cy="50081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87" name="Google Shape;187;p15"/>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88" name="Google Shape;188;p15"/>
          <p:cNvSpPr txBox="1"/>
          <p:nvPr/>
        </p:nvSpPr>
        <p:spPr>
          <a:xfrm>
            <a:off x="2279650" y="2682875"/>
            <a:ext cx="8610600" cy="6218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VARIABILIDAD</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Las estimaciones de variación más utilizadas se basan en las diferencias, o desviaciones, entre la estimación de la ubicación y los datos observados.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Para un conjunto de datos {1, 4, 4}, la media es 3 y la mediana es 4.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Las desviaciones de la media son las diferencias: 1 – 3 = –2, 4 – 3 = 1, 4 – 3 = 1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Estas desviaciones </a:t>
            </a:r>
            <a:r>
              <a:rPr lang="es-CL" sz="1800" b="1">
                <a:latin typeface="Fira Sans"/>
                <a:ea typeface="Fira Sans"/>
                <a:cs typeface="Fira Sans"/>
                <a:sym typeface="Fira Sans"/>
              </a:rPr>
              <a:t>nos dicen qué tan dispersos están los datos alrededor del valor central</a:t>
            </a:r>
            <a:r>
              <a:rPr lang="es-CL" sz="1800">
                <a:latin typeface="Fira Sans"/>
                <a:ea typeface="Fira Sans"/>
                <a:cs typeface="Fira Sans"/>
                <a:sym typeface="Fira Sans"/>
              </a:rPr>
              <a:t>.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Promediar las desviaciones en sí mismas no nos diría mucho: </a:t>
            </a:r>
            <a:r>
              <a:rPr lang="es-CL" sz="1800" b="1">
                <a:latin typeface="Fira Sans"/>
                <a:ea typeface="Fira Sans"/>
                <a:cs typeface="Fira Sans"/>
                <a:sym typeface="Fira Sans"/>
              </a:rPr>
              <a:t>las desviaciones negativas compensan las positivas</a:t>
            </a:r>
            <a:r>
              <a:rPr lang="es-CL" sz="1800">
                <a:latin typeface="Fira Sans"/>
                <a:ea typeface="Fira Sans"/>
                <a:cs typeface="Fira Sans"/>
                <a:sym typeface="Fira Sans"/>
              </a:rPr>
              <a:t>. De hecho, la suma de las desviaciones de la media es precisamente cero. En cambio, un enfoque simple es tomar el promedio de los valores absolutos de las desviaciones de la media.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En el ejemplo anterior, el valor absoluto de las desviaciones es {2 1 1}, y su promedio es (2 + 1 + 1) / 3 = 1,33. Esto se conoce como la </a:t>
            </a:r>
            <a:r>
              <a:rPr lang="es-CL" sz="1800" b="1">
                <a:solidFill>
                  <a:srgbClr val="FF0000"/>
                </a:solidFill>
                <a:latin typeface="Fira Sans"/>
                <a:ea typeface="Fira Sans"/>
                <a:cs typeface="Fira Sans"/>
                <a:sym typeface="Fira Sans"/>
              </a:rPr>
              <a:t>desviación absoluta media</a:t>
            </a:r>
            <a:r>
              <a:rPr lang="es-CL" sz="1800">
                <a:latin typeface="Fira Sans"/>
                <a:ea typeface="Fira Sans"/>
                <a:cs typeface="Fira Sans"/>
                <a:sym typeface="Fira Sans"/>
              </a:rPr>
              <a:t> y se calcula según la fórmula mostrada, donde         es la media simple.</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p:txBody>
      </p:sp>
      <p:pic>
        <p:nvPicPr>
          <p:cNvPr id="189" name="Google Shape;189;p15"/>
          <p:cNvPicPr preferRelativeResize="0"/>
          <p:nvPr/>
        </p:nvPicPr>
        <p:blipFill rotWithShape="1">
          <a:blip r:embed="rId3">
            <a:alphaModFix/>
          </a:blip>
          <a:srcRect/>
          <a:stretch/>
        </p:blipFill>
        <p:spPr>
          <a:xfrm>
            <a:off x="7994650" y="7940675"/>
            <a:ext cx="342900" cy="400050"/>
          </a:xfrm>
          <a:prstGeom prst="rect">
            <a:avLst/>
          </a:prstGeom>
          <a:noFill/>
          <a:ln>
            <a:noFill/>
          </a:ln>
        </p:spPr>
      </p:pic>
      <p:pic>
        <p:nvPicPr>
          <p:cNvPr id="190" name="Google Shape;190;p15"/>
          <p:cNvPicPr preferRelativeResize="0"/>
          <p:nvPr/>
        </p:nvPicPr>
        <p:blipFill rotWithShape="1">
          <a:blip r:embed="rId4">
            <a:alphaModFix/>
          </a:blip>
          <a:srcRect/>
          <a:stretch/>
        </p:blipFill>
        <p:spPr>
          <a:xfrm>
            <a:off x="11423650" y="5273675"/>
            <a:ext cx="7755875" cy="11668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196" name="Google Shape;196;p16"/>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197" name="Google Shape;197;p16"/>
          <p:cNvSpPr txBox="1"/>
          <p:nvPr/>
        </p:nvSpPr>
        <p:spPr>
          <a:xfrm>
            <a:off x="2279650" y="2682875"/>
            <a:ext cx="8610600" cy="510909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DE VARIABILIDAD</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Las estimaciones de variabilidad más conocidas son </a:t>
            </a:r>
            <a:r>
              <a:rPr lang="es-CL" sz="1800" b="1">
                <a:solidFill>
                  <a:srgbClr val="FF0000"/>
                </a:solidFill>
                <a:latin typeface="Fira Sans"/>
                <a:ea typeface="Fira Sans"/>
                <a:cs typeface="Fira Sans"/>
                <a:sym typeface="Fira Sans"/>
              </a:rPr>
              <a:t>la varianza </a:t>
            </a:r>
            <a:r>
              <a:rPr lang="es-CL" sz="1800">
                <a:latin typeface="Fira Sans"/>
                <a:ea typeface="Fira Sans"/>
                <a:cs typeface="Fira Sans"/>
                <a:sym typeface="Fira Sans"/>
              </a:rPr>
              <a:t>y la </a:t>
            </a:r>
            <a:r>
              <a:rPr lang="es-CL" sz="1800" b="1">
                <a:solidFill>
                  <a:srgbClr val="FF0000"/>
                </a:solidFill>
                <a:latin typeface="Fira Sans"/>
                <a:ea typeface="Fira Sans"/>
                <a:cs typeface="Fira Sans"/>
                <a:sym typeface="Fira Sans"/>
              </a:rPr>
              <a:t>desviación estándar</a:t>
            </a:r>
            <a:r>
              <a:rPr lang="es-CL" sz="1800">
                <a:latin typeface="Fira Sans"/>
                <a:ea typeface="Fira Sans"/>
                <a:cs typeface="Fira Sans"/>
                <a:sym typeface="Fira Sans"/>
              </a:rPr>
              <a:t>, que se basan en desviaciones al cuadrado.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1">
                <a:latin typeface="Fira Sans"/>
                <a:ea typeface="Fira Sans"/>
                <a:cs typeface="Fira Sans"/>
                <a:sym typeface="Fira Sans"/>
              </a:rPr>
              <a:t>La varianza es un promedio de las desviaciones al cuadrado y la desviación estándar es la raíz cuadrada de la varianza</a:t>
            </a:r>
            <a:r>
              <a:rPr lang="es-CL" sz="1800">
                <a:latin typeface="Fira Sans"/>
                <a:ea typeface="Fira Sans"/>
                <a:cs typeface="Fira Sans"/>
                <a:sym typeface="Fira Sans"/>
              </a:rPr>
              <a:t>.</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La desviación estándar es mucho más fácil de interpretar que </a:t>
            </a:r>
            <a:r>
              <a:rPr lang="es-CL" sz="1800" b="1">
                <a:latin typeface="Fira Sans"/>
                <a:ea typeface="Fira Sans"/>
                <a:cs typeface="Fira Sans"/>
                <a:sym typeface="Fira Sans"/>
              </a:rPr>
              <a:t>la varianza ya que está en la misma escala que los datos originales</a:t>
            </a:r>
            <a:r>
              <a:rPr lang="es-CL" sz="1800">
                <a:latin typeface="Fira Sans"/>
                <a:ea typeface="Fira Sans"/>
                <a:cs typeface="Fira Sans"/>
                <a:sym typeface="Fira Sans"/>
              </a:rPr>
              <a:t>.</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Ni la varianza, ni la desviación estándar, ni la desviación absoluta media son robustas frente a valores atípicos y extremos. </a:t>
            </a:r>
            <a:r>
              <a:rPr lang="es-CL" sz="1800" b="1">
                <a:latin typeface="Fira Sans"/>
                <a:ea typeface="Fira Sans"/>
                <a:cs typeface="Fira Sans"/>
                <a:sym typeface="Fira Sans"/>
              </a:rPr>
              <a:t>La varianza y la desviación estándar son especialmente sensibles a los valores atípicos, ya que se basan en las desviaciones al cuadrado</a:t>
            </a:r>
            <a:r>
              <a:rPr lang="es-CL" sz="1800">
                <a:latin typeface="Fira Sans"/>
                <a:ea typeface="Fira Sans"/>
                <a:cs typeface="Fira Sans"/>
                <a:sym typeface="Fira Sans"/>
              </a:rPr>
              <a:t>.</a:t>
            </a:r>
            <a:endParaRPr/>
          </a:p>
          <a:p>
            <a:pPr marL="0" lvl="0" indent="0" algn="just" rtl="0">
              <a:spcBef>
                <a:spcPts val="0"/>
              </a:spcBef>
              <a:spcAft>
                <a:spcPts val="0"/>
              </a:spcAft>
              <a:buNone/>
            </a:pPr>
            <a:endParaRPr sz="1800">
              <a:latin typeface="Fira Sans"/>
              <a:ea typeface="Fira Sans"/>
              <a:cs typeface="Fira Sans"/>
              <a:sym typeface="Fira Sans"/>
            </a:endParaRPr>
          </a:p>
        </p:txBody>
      </p:sp>
      <p:pic>
        <p:nvPicPr>
          <p:cNvPr id="198" name="Google Shape;198;p16"/>
          <p:cNvPicPr preferRelativeResize="0"/>
          <p:nvPr/>
        </p:nvPicPr>
        <p:blipFill rotWithShape="1">
          <a:blip r:embed="rId3">
            <a:alphaModFix/>
          </a:blip>
          <a:srcRect/>
          <a:stretch/>
        </p:blipFill>
        <p:spPr>
          <a:xfrm>
            <a:off x="11728450" y="3444875"/>
            <a:ext cx="7067939" cy="1371600"/>
          </a:xfrm>
          <a:prstGeom prst="rect">
            <a:avLst/>
          </a:prstGeom>
          <a:noFill/>
          <a:ln>
            <a:noFill/>
          </a:ln>
        </p:spPr>
      </p:pic>
      <p:pic>
        <p:nvPicPr>
          <p:cNvPr id="199" name="Google Shape;199;p16"/>
          <p:cNvPicPr preferRelativeResize="0"/>
          <p:nvPr/>
        </p:nvPicPr>
        <p:blipFill rotWithShape="1">
          <a:blip r:embed="rId4">
            <a:alphaModFix/>
          </a:blip>
          <a:srcRect/>
          <a:stretch/>
        </p:blipFill>
        <p:spPr>
          <a:xfrm>
            <a:off x="11728450" y="5883415"/>
            <a:ext cx="7296862" cy="8005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05" name="Google Shape;205;p17"/>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06" name="Google Shape;206;p17"/>
          <p:cNvSpPr txBox="1"/>
          <p:nvPr/>
        </p:nvSpPr>
        <p:spPr>
          <a:xfrm>
            <a:off x="2279650" y="2682875"/>
            <a:ext cx="8610600" cy="597086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BASADAS EN PERCENTILES</a:t>
            </a:r>
            <a:endParaRPr/>
          </a:p>
          <a:p>
            <a:pPr marL="0" lvl="0" indent="0" algn="l" rtl="0">
              <a:spcBef>
                <a:spcPts val="0"/>
              </a:spcBef>
              <a:spcAft>
                <a:spcPts val="0"/>
              </a:spcAft>
              <a:buNone/>
            </a:pPr>
            <a:r>
              <a:rPr lang="es-CL" sz="2000" b="1"/>
              <a:t>         </a:t>
            </a:r>
            <a:endParaRPr/>
          </a:p>
          <a:p>
            <a:pPr marL="0" lvl="0" indent="0" algn="just" rtl="0">
              <a:spcBef>
                <a:spcPts val="0"/>
              </a:spcBef>
              <a:spcAft>
                <a:spcPts val="0"/>
              </a:spcAft>
              <a:buNone/>
            </a:pPr>
            <a:r>
              <a:rPr lang="es-CL" sz="1800"/>
              <a:t>Un enfoque diferente para estimar la dispersión se basa en </a:t>
            </a:r>
            <a:r>
              <a:rPr lang="es-CL" sz="1800" b="1"/>
              <a:t>observar la dispersión de los datos ordenados</a:t>
            </a:r>
            <a:r>
              <a:rPr lang="es-CL" sz="1800"/>
              <a:t>.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Las estadísticas basadas en datos ordenados (clasificados) se denominan </a:t>
            </a:r>
            <a:r>
              <a:rPr lang="es-CL" sz="1800" b="1">
                <a:solidFill>
                  <a:srgbClr val="FF0000"/>
                </a:solidFill>
              </a:rPr>
              <a:t>estadísticas de orden</a:t>
            </a:r>
            <a:r>
              <a:rPr lang="es-CL" sz="1800"/>
              <a:t>. La medida más básica es el rango: la diferencia entre los números más grandes y más pequeños.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El rango es extremadamente sensible a los valores atípicos y no es muy útil como medida general de dispersión en los datos.</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Para evitar la sensibilidad a los valores atípicos, podemos observar el rango de los datos después de descartar los valores de cada extremo. Formalmente, este tipo de estimaciones se basan en diferencias entre percentiles.</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1">
                <a:latin typeface="Fira Sans"/>
                <a:ea typeface="Fira Sans"/>
                <a:cs typeface="Fira Sans"/>
                <a:sym typeface="Fira Sans"/>
              </a:rPr>
              <a:t>La mediana es lo mismo que el percentil 50</a:t>
            </a:r>
            <a:r>
              <a:rPr lang="es-CL" sz="1800">
                <a:latin typeface="Fira Sans"/>
                <a:ea typeface="Fira Sans"/>
                <a:cs typeface="Fira Sans"/>
                <a:sym typeface="Fira Sans"/>
              </a:rPr>
              <a:t>.</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Para conjuntos de datos muy grandes, calcular los percentiles exactos puede ser muy costoso desde el punto de vista computacional, ya que requiere clasificar todos los valores de los datos</a:t>
            </a:r>
            <a:endParaRPr/>
          </a:p>
        </p:txBody>
      </p:sp>
      <p:pic>
        <p:nvPicPr>
          <p:cNvPr id="207" name="Google Shape;207;p17"/>
          <p:cNvPicPr preferRelativeResize="0"/>
          <p:nvPr/>
        </p:nvPicPr>
        <p:blipFill rotWithShape="1">
          <a:blip r:embed="rId3">
            <a:alphaModFix/>
          </a:blip>
          <a:srcRect/>
          <a:stretch/>
        </p:blipFill>
        <p:spPr>
          <a:xfrm>
            <a:off x="11064299" y="4740275"/>
            <a:ext cx="8603675" cy="2185988"/>
          </a:xfrm>
          <a:prstGeom prst="rect">
            <a:avLst/>
          </a:prstGeom>
          <a:noFill/>
          <a:ln w="25400" cap="flat" cmpd="sng">
            <a:solidFill>
              <a:schemeClr val="accent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13" name="Google Shape;213;p18"/>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14" name="Google Shape;214;p18"/>
          <p:cNvSpPr txBox="1"/>
          <p:nvPr/>
        </p:nvSpPr>
        <p:spPr>
          <a:xfrm>
            <a:off x="2279650" y="2682875"/>
            <a:ext cx="8610600" cy="5139869"/>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ESTIMACIONES BASADAS EN PERCENTILES - BOXPLOT</a:t>
            </a:r>
            <a:endParaRPr/>
          </a:p>
          <a:p>
            <a:pPr marL="0" lvl="0" indent="0" algn="l" rtl="0">
              <a:spcBef>
                <a:spcPts val="0"/>
              </a:spcBef>
              <a:spcAft>
                <a:spcPts val="0"/>
              </a:spcAft>
              <a:buNone/>
            </a:pPr>
            <a:r>
              <a:rPr lang="es-CL" sz="2000" b="1"/>
              <a:t>         </a:t>
            </a:r>
            <a:endParaRPr/>
          </a:p>
          <a:p>
            <a:pPr marL="0" lvl="0" indent="0" algn="just" rtl="0">
              <a:spcBef>
                <a:spcPts val="0"/>
              </a:spcBef>
              <a:spcAft>
                <a:spcPts val="0"/>
              </a:spcAft>
              <a:buNone/>
            </a:pPr>
            <a:r>
              <a:rPr lang="es-CL" sz="1800"/>
              <a:t>Los </a:t>
            </a:r>
            <a:r>
              <a:rPr lang="es-CL" sz="1800" b="1">
                <a:solidFill>
                  <a:srgbClr val="FF0000"/>
                </a:solidFill>
              </a:rPr>
              <a:t>diagramas de caja (BOXPLOT), </a:t>
            </a:r>
            <a:r>
              <a:rPr lang="es-CL" sz="1800"/>
              <a:t>introducidos por Tukey [Tukey-1977], </a:t>
            </a:r>
            <a:r>
              <a:rPr lang="es-CL" sz="1800" b="1"/>
              <a:t>se basan en percentiles</a:t>
            </a:r>
            <a:r>
              <a:rPr lang="es-CL" sz="1800"/>
              <a:t> y brindan una forma rápida de visualizar la distribución de datos.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 figura muestra un diagrama de caja de la población por estado, podemos ver de inmediato que la población estatal promedio es de aproximadamente 5 millones, la mitad de los estados se encuentran entre aproximadamente 2 millones y aproximadamente 7 millones, y hay algunos valores atípicos (outliers) de población altos.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 parte superior e inferior de la caja son los percentiles 75 y 25, respectivamente.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 mediana se muestra con la línea horizontal en el recuadro.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Las líneas discontinuas, denominadas bigotes, se extienden desde la parte superior e inferior del cuadro para indicar el rango de la mayor parte de los datos.</a:t>
            </a:r>
            <a:endParaRPr sz="1800">
              <a:latin typeface="Fira Sans"/>
              <a:ea typeface="Fira Sans"/>
              <a:cs typeface="Fira Sans"/>
              <a:sym typeface="Fira Sans"/>
            </a:endParaRPr>
          </a:p>
        </p:txBody>
      </p:sp>
      <p:pic>
        <p:nvPicPr>
          <p:cNvPr id="215" name="Google Shape;215;p18"/>
          <p:cNvPicPr preferRelativeResize="0"/>
          <p:nvPr/>
        </p:nvPicPr>
        <p:blipFill rotWithShape="1">
          <a:blip r:embed="rId3">
            <a:alphaModFix/>
          </a:blip>
          <a:srcRect/>
          <a:stretch/>
        </p:blipFill>
        <p:spPr>
          <a:xfrm>
            <a:off x="12228286" y="2125413"/>
            <a:ext cx="5676900" cy="744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9"/>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21" name="Google Shape;221;p19"/>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22" name="Google Shape;222;p19"/>
          <p:cNvSpPr txBox="1"/>
          <p:nvPr/>
        </p:nvSpPr>
        <p:spPr>
          <a:xfrm>
            <a:off x="2279650" y="2682875"/>
            <a:ext cx="8610600" cy="483209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TABLAS DE FRECUENCIA E HISTOGRAMAS</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Una tabla de frecuencia de una variable, divide el rango de la variable en segmentos igualmente espaciados y nos dice cuántos valores caen dentro de cada segmento.</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b="1">
                <a:solidFill>
                  <a:srgbClr val="FF0000"/>
                </a:solidFill>
              </a:rPr>
              <a:t>Un histograma es una forma de visualizar una tabla de frecuencia</a:t>
            </a:r>
            <a:r>
              <a:rPr lang="es-CL" sz="1800"/>
              <a:t>, con barras en el eje x y el conteo de datos en el eje y. </a:t>
            </a:r>
            <a:endParaRPr/>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0" lvl="0" indent="0" algn="just" rtl="0">
              <a:spcBef>
                <a:spcPts val="0"/>
              </a:spcBef>
              <a:spcAft>
                <a:spcPts val="0"/>
              </a:spcAft>
              <a:buNone/>
            </a:pPr>
            <a:r>
              <a:rPr lang="es-CL" sz="1800"/>
              <a:t>En general, los histogramas se trazan de manera que:</a:t>
            </a:r>
            <a:endParaRPr/>
          </a:p>
          <a:p>
            <a:pPr marL="0" lvl="0" indent="0" algn="l" rtl="0">
              <a:spcBef>
                <a:spcPts val="0"/>
              </a:spcBef>
              <a:spcAft>
                <a:spcPts val="0"/>
              </a:spcAft>
              <a:buNone/>
            </a:pPr>
            <a:endParaRPr sz="1800"/>
          </a:p>
          <a:p>
            <a:pPr marL="285750" lvl="0" indent="-285750" algn="l" rtl="0">
              <a:spcBef>
                <a:spcPts val="0"/>
              </a:spcBef>
              <a:spcAft>
                <a:spcPts val="0"/>
              </a:spcAft>
              <a:buSzPts val="1800"/>
              <a:buFont typeface="Arial"/>
              <a:buChar char="•"/>
            </a:pPr>
            <a:r>
              <a:rPr lang="es-CL" sz="1800"/>
              <a:t>Las barras vacías se incluyen en el gráfico.</a:t>
            </a:r>
            <a:endParaRPr/>
          </a:p>
          <a:p>
            <a:pPr marL="285750" lvl="0" indent="-285750" algn="l" rtl="0">
              <a:spcBef>
                <a:spcPts val="0"/>
              </a:spcBef>
              <a:spcAft>
                <a:spcPts val="0"/>
              </a:spcAft>
              <a:buSzPts val="1800"/>
              <a:buFont typeface="Arial"/>
              <a:buChar char="•"/>
            </a:pPr>
            <a:r>
              <a:rPr lang="es-CL" sz="1800"/>
              <a:t>Las barras tienen el mismo ancho.</a:t>
            </a:r>
            <a:endParaRPr/>
          </a:p>
          <a:p>
            <a:pPr marL="285750" lvl="0" indent="-285750" algn="l" rtl="0">
              <a:spcBef>
                <a:spcPts val="0"/>
              </a:spcBef>
              <a:spcAft>
                <a:spcPts val="0"/>
              </a:spcAft>
              <a:buSzPts val="1800"/>
              <a:buFont typeface="Arial"/>
              <a:buChar char="•"/>
            </a:pPr>
            <a:r>
              <a:rPr lang="es-CL" sz="1800"/>
              <a:t>El número de barras dependen del usuario.</a:t>
            </a:r>
            <a:endParaRPr/>
          </a:p>
          <a:p>
            <a:pPr marL="285750" lvl="0" indent="-285750" algn="l" rtl="0">
              <a:spcBef>
                <a:spcPts val="0"/>
              </a:spcBef>
              <a:spcAft>
                <a:spcPts val="0"/>
              </a:spcAft>
              <a:buSzPts val="1800"/>
              <a:buFont typeface="Arial"/>
              <a:buChar char="•"/>
            </a:pPr>
            <a:r>
              <a:rPr lang="es-CL" sz="1800"/>
              <a:t>Las barras son contiguas: no se muestra ningún espacio vacío entre las barras, a menos que haya una barra vacía.</a:t>
            </a:r>
            <a:endParaRPr sz="1800">
              <a:latin typeface="Fira Sans"/>
              <a:ea typeface="Fira Sans"/>
              <a:cs typeface="Fira Sans"/>
              <a:sym typeface="Fira Sans"/>
            </a:endParaRPr>
          </a:p>
        </p:txBody>
      </p:sp>
      <p:pic>
        <p:nvPicPr>
          <p:cNvPr id="223" name="Google Shape;223;p19"/>
          <p:cNvPicPr preferRelativeResize="0"/>
          <p:nvPr/>
        </p:nvPicPr>
        <p:blipFill rotWithShape="1">
          <a:blip r:embed="rId3">
            <a:alphaModFix/>
          </a:blip>
          <a:srcRect/>
          <a:stretch/>
        </p:blipFill>
        <p:spPr>
          <a:xfrm>
            <a:off x="11880850" y="2952581"/>
            <a:ext cx="6629400" cy="62647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
          <p:cNvSpPr/>
          <p:nvPr/>
        </p:nvSpPr>
        <p:spPr>
          <a:xfrm>
            <a:off x="9518650" y="2378075"/>
            <a:ext cx="5357557" cy="101566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6000" b="1">
                <a:latin typeface="Arial Black"/>
                <a:ea typeface="Arial Black"/>
                <a:cs typeface="Arial Black"/>
                <a:sym typeface="Arial Black"/>
              </a:rPr>
              <a:t>CONTENIDO</a:t>
            </a:r>
            <a:endParaRPr/>
          </a:p>
        </p:txBody>
      </p:sp>
      <p:sp>
        <p:nvSpPr>
          <p:cNvPr id="81" name="Google Shape;81;p2"/>
          <p:cNvSpPr txBox="1"/>
          <p:nvPr/>
        </p:nvSpPr>
        <p:spPr>
          <a:xfrm>
            <a:off x="9518650" y="4020489"/>
            <a:ext cx="1066800" cy="92333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01</a:t>
            </a:r>
            <a:endParaRPr/>
          </a:p>
        </p:txBody>
      </p:sp>
      <p:sp>
        <p:nvSpPr>
          <p:cNvPr id="82" name="Google Shape;82;p2"/>
          <p:cNvSpPr txBox="1"/>
          <p:nvPr/>
        </p:nvSpPr>
        <p:spPr>
          <a:xfrm>
            <a:off x="9617262" y="7026177"/>
            <a:ext cx="45792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i="0">
                <a:solidFill>
                  <a:schemeClr val="dk1"/>
                </a:solidFill>
                <a:latin typeface="Arial"/>
                <a:ea typeface="Arial"/>
                <a:cs typeface="Arial"/>
                <a:sym typeface="Arial"/>
              </a:rPr>
              <a:t>ESTRUCTURA</a:t>
            </a:r>
            <a:r>
              <a:rPr lang="es-CL" sz="3000" b="1">
                <a:solidFill>
                  <a:schemeClr val="dk1"/>
                </a:solidFill>
              </a:rPr>
              <a:t> DE LOS DATOS</a:t>
            </a:r>
            <a:endParaRPr/>
          </a:p>
        </p:txBody>
      </p:sp>
      <p:sp>
        <p:nvSpPr>
          <p:cNvPr id="83" name="Google Shape;83;p2"/>
          <p:cNvSpPr txBox="1"/>
          <p:nvPr/>
        </p:nvSpPr>
        <p:spPr>
          <a:xfrm>
            <a:off x="9518650" y="6264177"/>
            <a:ext cx="1066800" cy="92333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02</a:t>
            </a:r>
            <a:endParaRPr/>
          </a:p>
        </p:txBody>
      </p:sp>
      <p:sp>
        <p:nvSpPr>
          <p:cNvPr id="84" name="Google Shape;84;p2"/>
          <p:cNvSpPr txBox="1"/>
          <p:nvPr/>
        </p:nvSpPr>
        <p:spPr>
          <a:xfrm>
            <a:off x="9617262" y="9194781"/>
            <a:ext cx="41661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i="0">
                <a:solidFill>
                  <a:schemeClr val="dk1"/>
                </a:solidFill>
                <a:latin typeface="Arial"/>
                <a:ea typeface="Arial"/>
                <a:cs typeface="Arial"/>
                <a:sym typeface="Arial"/>
              </a:rPr>
              <a:t>TIPOS DE </a:t>
            </a:r>
            <a:r>
              <a:rPr lang="es-CL" sz="3000" b="1">
                <a:solidFill>
                  <a:schemeClr val="dk1"/>
                </a:solidFill>
              </a:rPr>
              <a:t>ESTADÍSTICOS</a:t>
            </a:r>
            <a:endParaRPr/>
          </a:p>
        </p:txBody>
      </p:sp>
      <p:sp>
        <p:nvSpPr>
          <p:cNvPr id="85" name="Google Shape;85;p2"/>
          <p:cNvSpPr txBox="1"/>
          <p:nvPr/>
        </p:nvSpPr>
        <p:spPr>
          <a:xfrm>
            <a:off x="9617262" y="8432781"/>
            <a:ext cx="1066800" cy="92333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03</a:t>
            </a:r>
            <a:endParaRPr/>
          </a:p>
        </p:txBody>
      </p:sp>
      <p:sp>
        <p:nvSpPr>
          <p:cNvPr id="86" name="Google Shape;86;p2"/>
          <p:cNvSpPr txBox="1"/>
          <p:nvPr/>
        </p:nvSpPr>
        <p:spPr>
          <a:xfrm>
            <a:off x="9617262" y="4782488"/>
            <a:ext cx="4579097" cy="46166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a:solidFill>
                  <a:schemeClr val="dk1"/>
                </a:solidFill>
              </a:rPr>
              <a:t>INTRODUCCIÓN</a:t>
            </a:r>
            <a:endParaRPr/>
          </a:p>
        </p:txBody>
      </p:sp>
      <p:sp>
        <p:nvSpPr>
          <p:cNvPr id="87" name="Google Shape;87;p2"/>
          <p:cNvSpPr txBox="1"/>
          <p:nvPr/>
        </p:nvSpPr>
        <p:spPr>
          <a:xfrm>
            <a:off x="14771968" y="4782489"/>
            <a:ext cx="4728882" cy="46166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i="0">
                <a:solidFill>
                  <a:schemeClr val="dk1"/>
                </a:solidFill>
                <a:latin typeface="Arial"/>
                <a:ea typeface="Arial"/>
                <a:cs typeface="Arial"/>
                <a:sym typeface="Arial"/>
              </a:rPr>
              <a:t>RESUMEN</a:t>
            </a:r>
            <a:endParaRPr/>
          </a:p>
        </p:txBody>
      </p:sp>
      <p:sp>
        <p:nvSpPr>
          <p:cNvPr id="88" name="Google Shape;88;p2"/>
          <p:cNvSpPr txBox="1"/>
          <p:nvPr/>
        </p:nvSpPr>
        <p:spPr>
          <a:xfrm>
            <a:off x="14656174" y="4020489"/>
            <a:ext cx="1066800" cy="92333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0"/>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29" name="Google Shape;229;p20"/>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30" name="Google Shape;230;p20"/>
          <p:cNvSpPr txBox="1"/>
          <p:nvPr/>
        </p:nvSpPr>
        <p:spPr>
          <a:xfrm>
            <a:off x="2279650" y="2682875"/>
            <a:ext cx="8610600" cy="209288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DATOS BINARIOS y CATEGÓRICOS</a:t>
            </a:r>
            <a:endParaRPr/>
          </a:p>
          <a:p>
            <a:pPr marL="0" lvl="0" indent="0" algn="l" rtl="0">
              <a:spcBef>
                <a:spcPts val="0"/>
              </a:spcBef>
              <a:spcAft>
                <a:spcPts val="0"/>
              </a:spcAft>
              <a:buNone/>
            </a:pPr>
            <a:endParaRPr sz="2000" b="1"/>
          </a:p>
          <a:p>
            <a:pPr marL="0" lvl="0" indent="0" algn="just" rtl="0">
              <a:spcBef>
                <a:spcPts val="0"/>
              </a:spcBef>
              <a:spcAft>
                <a:spcPts val="0"/>
              </a:spcAft>
              <a:buNone/>
            </a:pPr>
            <a:r>
              <a:rPr lang="es-CL" sz="1800"/>
              <a:t>La </a:t>
            </a:r>
            <a:r>
              <a:rPr lang="es-CL" sz="1800" b="1">
                <a:solidFill>
                  <a:srgbClr val="FF0000"/>
                </a:solidFill>
              </a:rPr>
              <a:t>moda</a:t>
            </a:r>
            <a:r>
              <a:rPr lang="es-CL" sz="1800"/>
              <a:t> es el valor (o valor que más se repite) que aparece con mayor frecuencia en los datos. </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La moda es una estadística de resumen simple para datos categóricos y, </a:t>
            </a:r>
            <a:r>
              <a:rPr lang="es-CL" sz="1800" b="1"/>
              <a:t>por lo general, no se usa para datos numéricos.</a:t>
            </a:r>
            <a:endParaRPr sz="1800" b="1">
              <a:latin typeface="Fira Sans"/>
              <a:ea typeface="Fira Sans"/>
              <a:cs typeface="Fira Sans"/>
              <a:sym typeface="Fira Sans"/>
            </a:endParaRPr>
          </a:p>
        </p:txBody>
      </p:sp>
      <p:pic>
        <p:nvPicPr>
          <p:cNvPr id="231" name="Google Shape;231;p20"/>
          <p:cNvPicPr preferRelativeResize="0"/>
          <p:nvPr/>
        </p:nvPicPr>
        <p:blipFill rotWithShape="1">
          <a:blip r:embed="rId3">
            <a:alphaModFix/>
          </a:blip>
          <a:srcRect/>
          <a:stretch/>
        </p:blipFill>
        <p:spPr>
          <a:xfrm>
            <a:off x="11728450" y="3444875"/>
            <a:ext cx="5181181" cy="2514600"/>
          </a:xfrm>
          <a:prstGeom prst="rect">
            <a:avLst/>
          </a:prstGeom>
          <a:noFill/>
          <a:ln>
            <a:noFill/>
          </a:ln>
        </p:spPr>
      </p:pic>
      <p:pic>
        <p:nvPicPr>
          <p:cNvPr id="232" name="Google Shape;232;p20"/>
          <p:cNvPicPr preferRelativeResize="0"/>
          <p:nvPr/>
        </p:nvPicPr>
        <p:blipFill rotWithShape="1">
          <a:blip r:embed="rId4">
            <a:alphaModFix/>
          </a:blip>
          <a:srcRect/>
          <a:stretch/>
        </p:blipFill>
        <p:spPr>
          <a:xfrm>
            <a:off x="11728450" y="6685635"/>
            <a:ext cx="7877948" cy="22456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1"/>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38" name="Google Shape;238;p21"/>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39" name="Google Shape;239;p21"/>
          <p:cNvSpPr txBox="1"/>
          <p:nvPr/>
        </p:nvSpPr>
        <p:spPr>
          <a:xfrm>
            <a:off x="2279650" y="2682875"/>
            <a:ext cx="8610600" cy="470898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DATOS BINARIOS y CATEGÓRICOS</a:t>
            </a:r>
            <a:endParaRPr/>
          </a:p>
          <a:p>
            <a:pPr marL="0" lvl="0" indent="0" algn="l" rtl="0">
              <a:spcBef>
                <a:spcPts val="0"/>
              </a:spcBef>
              <a:spcAft>
                <a:spcPts val="0"/>
              </a:spcAft>
              <a:buNone/>
            </a:pPr>
            <a:endParaRPr sz="2000" b="1"/>
          </a:p>
          <a:p>
            <a:pPr marL="0" lvl="0" indent="0" algn="just" rtl="0">
              <a:spcBef>
                <a:spcPts val="0"/>
              </a:spcBef>
              <a:spcAft>
                <a:spcPts val="0"/>
              </a:spcAft>
              <a:buNone/>
            </a:pPr>
            <a:r>
              <a:rPr lang="es-CL" sz="2000"/>
              <a:t>Algunas veces los datos categóricos podemos expresarlos matemáticamente a través del concepto de “ocurrencia futura” o probabilidad.</a:t>
            </a:r>
            <a:endParaRPr sz="2000"/>
          </a:p>
          <a:p>
            <a:pPr marL="0" lvl="0" indent="0" algn="just" rtl="0">
              <a:spcBef>
                <a:spcPts val="0"/>
              </a:spcBef>
              <a:spcAft>
                <a:spcPts val="0"/>
              </a:spcAft>
              <a:buNone/>
            </a:pPr>
            <a:endParaRPr sz="2000"/>
          </a:p>
          <a:p>
            <a:pPr marL="0" lvl="0" indent="0" algn="just" rtl="0">
              <a:spcBef>
                <a:spcPts val="0"/>
              </a:spcBef>
              <a:spcAft>
                <a:spcPts val="0"/>
              </a:spcAft>
              <a:buNone/>
            </a:pPr>
            <a:r>
              <a:rPr lang="es-CL" sz="2000"/>
              <a:t>La </a:t>
            </a:r>
            <a:r>
              <a:rPr lang="es-CL" sz="2000" b="1">
                <a:solidFill>
                  <a:srgbClr val="FF0000"/>
                </a:solidFill>
              </a:rPr>
              <a:t>probabilidad</a:t>
            </a:r>
            <a:r>
              <a:rPr lang="es-CL" sz="2000"/>
              <a:t> de que suceda un evento es la proporción de veces que ocurrirá si la situación pudiera repetirse una y otra vez, innumerables veces.</a:t>
            </a:r>
            <a:endParaRPr/>
          </a:p>
          <a:p>
            <a:pPr marL="0" lvl="0" indent="0" algn="just" rtl="0">
              <a:spcBef>
                <a:spcPts val="0"/>
              </a:spcBef>
              <a:spcAft>
                <a:spcPts val="0"/>
              </a:spcAft>
              <a:buNone/>
            </a:pPr>
            <a:endParaRPr sz="2000"/>
          </a:p>
          <a:p>
            <a:pPr marL="0" lvl="0" indent="0" algn="just" rtl="0">
              <a:spcBef>
                <a:spcPts val="0"/>
              </a:spcBef>
              <a:spcAft>
                <a:spcPts val="0"/>
              </a:spcAft>
              <a:buNone/>
            </a:pPr>
            <a:r>
              <a:rPr lang="es-CL" sz="2000"/>
              <a:t>Las probabilidades se expresan como fracciones (1/6, 1/2, 8/9) o como decimales (0.167, 0.500, 0.889) que están entre cero y uno. </a:t>
            </a:r>
            <a:endParaRPr/>
          </a:p>
          <a:p>
            <a:pPr marL="0" lvl="0" indent="0" algn="just" rtl="0">
              <a:spcBef>
                <a:spcPts val="0"/>
              </a:spcBef>
              <a:spcAft>
                <a:spcPts val="0"/>
              </a:spcAft>
              <a:buNone/>
            </a:pPr>
            <a:endParaRPr sz="2000"/>
          </a:p>
          <a:p>
            <a:pPr marL="0" lvl="0" indent="0" algn="just" rtl="0">
              <a:spcBef>
                <a:spcPts val="0"/>
              </a:spcBef>
              <a:spcAft>
                <a:spcPts val="0"/>
              </a:spcAft>
              <a:buNone/>
            </a:pPr>
            <a:r>
              <a:rPr lang="es-CL" sz="2000"/>
              <a:t>Tener una probabilidad de cero significa que algo nunca va a suceder; una probabilidad de uno indica que algo va a suceder siempre.</a:t>
            </a:r>
            <a:endParaRPr/>
          </a:p>
        </p:txBody>
      </p:sp>
      <p:pic>
        <p:nvPicPr>
          <p:cNvPr id="240" name="Google Shape;240;p21"/>
          <p:cNvPicPr preferRelativeResize="0"/>
          <p:nvPr/>
        </p:nvPicPr>
        <p:blipFill rotWithShape="1">
          <a:blip r:embed="rId3">
            <a:alphaModFix/>
          </a:blip>
          <a:srcRect/>
          <a:stretch/>
        </p:blipFill>
        <p:spPr>
          <a:xfrm>
            <a:off x="11118850" y="2948472"/>
            <a:ext cx="7871381" cy="4535003"/>
          </a:xfrm>
          <a:prstGeom prst="rect">
            <a:avLst/>
          </a:prstGeom>
          <a:noFill/>
          <a:ln>
            <a:noFill/>
          </a:ln>
        </p:spPr>
      </p:pic>
      <p:sp>
        <p:nvSpPr>
          <p:cNvPr id="241" name="Google Shape;241;p21"/>
          <p:cNvSpPr txBox="1"/>
          <p:nvPr/>
        </p:nvSpPr>
        <p:spPr>
          <a:xfrm>
            <a:off x="12871450" y="7788275"/>
            <a:ext cx="5612493" cy="738664"/>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Frecuencia relativa de “caras” en 300 lanzamientos de una moneda no alterada (fuente: Estadísticas para Economía y Administración, Levin y otros, Prentice Hall.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47" name="Google Shape;247;p22"/>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48" name="Google Shape;248;p22"/>
          <p:cNvSpPr txBox="1"/>
          <p:nvPr/>
        </p:nvSpPr>
        <p:spPr>
          <a:xfrm>
            <a:off x="2279650" y="2682875"/>
            <a:ext cx="8610600" cy="563231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CORRELACIÓN</a:t>
            </a:r>
            <a:endParaRPr/>
          </a:p>
          <a:p>
            <a:pPr marL="0" lvl="0" indent="0" algn="l" rtl="0">
              <a:spcBef>
                <a:spcPts val="0"/>
              </a:spcBef>
              <a:spcAft>
                <a:spcPts val="0"/>
              </a:spcAft>
              <a:buNone/>
            </a:pPr>
            <a:endParaRPr sz="2000" b="1"/>
          </a:p>
          <a:p>
            <a:pPr marL="0" lvl="0" indent="0" algn="just" rtl="0">
              <a:spcBef>
                <a:spcPts val="0"/>
              </a:spcBef>
              <a:spcAft>
                <a:spcPts val="0"/>
              </a:spcAft>
              <a:buNone/>
            </a:pPr>
            <a:r>
              <a:rPr lang="es-CL" sz="2000"/>
              <a:t>El análisis exploratorio implica </a:t>
            </a:r>
            <a:r>
              <a:rPr lang="es-CL" sz="2000" b="1"/>
              <a:t>examinar la correlación entre los predictores y entre los predictores y una variable objetivo</a:t>
            </a:r>
            <a:r>
              <a:rPr lang="es-CL" sz="2000"/>
              <a:t>. </a:t>
            </a:r>
            <a:endParaRPr/>
          </a:p>
          <a:p>
            <a:pPr marL="0" lvl="0" indent="0" algn="just" rtl="0">
              <a:spcBef>
                <a:spcPts val="0"/>
              </a:spcBef>
              <a:spcAft>
                <a:spcPts val="0"/>
              </a:spcAft>
              <a:buNone/>
            </a:pPr>
            <a:endParaRPr sz="2000"/>
          </a:p>
          <a:p>
            <a:pPr marL="0" lvl="0" indent="0" algn="just" rtl="0">
              <a:spcBef>
                <a:spcPts val="0"/>
              </a:spcBef>
              <a:spcAft>
                <a:spcPts val="0"/>
              </a:spcAft>
              <a:buNone/>
            </a:pPr>
            <a:r>
              <a:rPr lang="es-CL" sz="2000"/>
              <a:t>Se dice que las variables X e Y (cada una con datos medidos) están correlacionadas positivamente si los valores altos de X van con valores altos de Y, y los valores bajos de X van con valores bajos de Y. Si los valores altos de X van con valores bajos de Y, y viceversa, las variables se correlacionan negativamente.</a:t>
            </a:r>
            <a:endParaRPr/>
          </a:p>
          <a:p>
            <a:pPr marL="0" lvl="0" indent="0" algn="just" rtl="0">
              <a:spcBef>
                <a:spcPts val="0"/>
              </a:spcBef>
              <a:spcAft>
                <a:spcPts val="0"/>
              </a:spcAft>
              <a:buNone/>
            </a:pPr>
            <a:endParaRPr sz="2000"/>
          </a:p>
          <a:p>
            <a:pPr marL="0" lvl="0" indent="0" algn="just" rtl="0">
              <a:spcBef>
                <a:spcPts val="0"/>
              </a:spcBef>
              <a:spcAft>
                <a:spcPts val="0"/>
              </a:spcAft>
              <a:buNone/>
            </a:pPr>
            <a:r>
              <a:rPr lang="es-CL" sz="2000"/>
              <a:t>El </a:t>
            </a:r>
            <a:r>
              <a:rPr lang="es-CL" sz="2000" b="1">
                <a:solidFill>
                  <a:srgbClr val="FF0000"/>
                </a:solidFill>
              </a:rPr>
              <a:t>coeficiente de correlación</a:t>
            </a:r>
            <a:r>
              <a:rPr lang="es-CL" sz="2000"/>
              <a:t>, que da una estimación de la correlación entre dos variables que </a:t>
            </a:r>
            <a:r>
              <a:rPr lang="es-CL" sz="2000" b="1"/>
              <a:t>siempre se encuentran en la misma escala</a:t>
            </a:r>
            <a:r>
              <a:rPr lang="es-CL" sz="2000"/>
              <a:t>. Para calcular el coeficiente de correlación de Pearson, multiplicamos las desviaciones de la media de la variable 1 por las de la variable 2 y dividimos por el producto de las desviaciones estándar.</a:t>
            </a:r>
            <a:endParaRPr/>
          </a:p>
          <a:p>
            <a:pPr marL="0" lvl="0" indent="0" algn="just" rtl="0">
              <a:spcBef>
                <a:spcPts val="0"/>
              </a:spcBef>
              <a:spcAft>
                <a:spcPts val="0"/>
              </a:spcAft>
              <a:buNone/>
            </a:pPr>
            <a:endParaRPr sz="2000"/>
          </a:p>
          <a:p>
            <a:pPr marL="0" lvl="0" indent="0" algn="just" rtl="0">
              <a:spcBef>
                <a:spcPts val="0"/>
              </a:spcBef>
              <a:spcAft>
                <a:spcPts val="0"/>
              </a:spcAft>
              <a:buNone/>
            </a:pPr>
            <a:endParaRPr sz="2000"/>
          </a:p>
        </p:txBody>
      </p:sp>
      <p:pic>
        <p:nvPicPr>
          <p:cNvPr id="249" name="Google Shape;249;p22"/>
          <p:cNvPicPr preferRelativeResize="0"/>
          <p:nvPr/>
        </p:nvPicPr>
        <p:blipFill rotWithShape="1">
          <a:blip r:embed="rId3">
            <a:alphaModFix/>
          </a:blip>
          <a:srcRect/>
          <a:stretch/>
        </p:blipFill>
        <p:spPr>
          <a:xfrm>
            <a:off x="11578589" y="4479096"/>
            <a:ext cx="7841724" cy="23511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3"/>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TIPOS DE ESTADÍSTICOS</a:t>
            </a:r>
            <a:endParaRPr/>
          </a:p>
        </p:txBody>
      </p:sp>
      <p:sp>
        <p:nvSpPr>
          <p:cNvPr id="255" name="Google Shape;255;p23"/>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sp>
        <p:nvSpPr>
          <p:cNvPr id="256" name="Google Shape;256;p23"/>
          <p:cNvSpPr txBox="1"/>
          <p:nvPr/>
        </p:nvSpPr>
        <p:spPr>
          <a:xfrm>
            <a:off x="2279650" y="2682875"/>
            <a:ext cx="8610600" cy="378565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CORRELACIÓN</a:t>
            </a:r>
            <a:endParaRPr/>
          </a:p>
          <a:p>
            <a:pPr marL="0" lvl="0" indent="0" algn="l" rtl="0">
              <a:spcBef>
                <a:spcPts val="0"/>
              </a:spcBef>
              <a:spcAft>
                <a:spcPts val="0"/>
              </a:spcAft>
              <a:buNone/>
            </a:pPr>
            <a:endParaRPr sz="2000" b="1"/>
          </a:p>
          <a:p>
            <a:pPr marL="0" lvl="0" indent="0" algn="just" rtl="0">
              <a:spcBef>
                <a:spcPts val="0"/>
              </a:spcBef>
              <a:spcAft>
                <a:spcPts val="0"/>
              </a:spcAft>
              <a:buNone/>
            </a:pPr>
            <a:r>
              <a:rPr lang="es-CL" sz="2000"/>
              <a:t>El coeficiente de correlación siempre se encuentra entre +1 (correlación positiva perfecta) y –1 (correlación negativa perfecta); 0 indica que no hay correlación. </a:t>
            </a:r>
            <a:endParaRPr/>
          </a:p>
          <a:p>
            <a:pPr marL="0" lvl="0" indent="0" algn="just" rtl="0">
              <a:spcBef>
                <a:spcPts val="0"/>
              </a:spcBef>
              <a:spcAft>
                <a:spcPts val="0"/>
              </a:spcAft>
              <a:buNone/>
            </a:pPr>
            <a:endParaRPr sz="2000"/>
          </a:p>
          <a:p>
            <a:pPr marL="0" lvl="0" indent="0" algn="just" rtl="0">
              <a:spcBef>
                <a:spcPts val="0"/>
              </a:spcBef>
              <a:spcAft>
                <a:spcPts val="0"/>
              </a:spcAft>
              <a:buNone/>
            </a:pPr>
            <a:r>
              <a:rPr lang="es-CL" sz="2000" b="1"/>
              <a:t>Las variables pueden tener una asociación que no sea lineal, en cuyo caso el coeficiente de correlación puede no ser una métrica útil.</a:t>
            </a:r>
            <a:endParaRPr/>
          </a:p>
          <a:p>
            <a:pPr marL="0" lvl="0" indent="0" algn="just" rtl="0">
              <a:spcBef>
                <a:spcPts val="0"/>
              </a:spcBef>
              <a:spcAft>
                <a:spcPts val="0"/>
              </a:spcAft>
              <a:buNone/>
            </a:pPr>
            <a:endParaRPr sz="2000" b="1"/>
          </a:p>
          <a:p>
            <a:pPr marL="0" lvl="0" indent="0" algn="just" rtl="0">
              <a:spcBef>
                <a:spcPts val="0"/>
              </a:spcBef>
              <a:spcAft>
                <a:spcPts val="0"/>
              </a:spcAft>
              <a:buNone/>
            </a:pPr>
            <a:r>
              <a:rPr lang="es-CL" sz="2000"/>
              <a:t>A partir de una tabla de correlaciones, se puede trazar un mapa de calor para mostrar visualmente la relación entre múltiples variables. </a:t>
            </a:r>
            <a:endParaRPr/>
          </a:p>
          <a:p>
            <a:pPr marL="0" lvl="0" indent="0" algn="just" rtl="0">
              <a:spcBef>
                <a:spcPts val="0"/>
              </a:spcBef>
              <a:spcAft>
                <a:spcPts val="0"/>
              </a:spcAft>
              <a:buNone/>
            </a:pPr>
            <a:endParaRPr sz="2000"/>
          </a:p>
        </p:txBody>
      </p:sp>
      <p:pic>
        <p:nvPicPr>
          <p:cNvPr id="257" name="Google Shape;257;p23"/>
          <p:cNvPicPr preferRelativeResize="0"/>
          <p:nvPr/>
        </p:nvPicPr>
        <p:blipFill rotWithShape="1">
          <a:blip r:embed="rId3">
            <a:alphaModFix/>
          </a:blip>
          <a:srcRect/>
          <a:stretch/>
        </p:blipFill>
        <p:spPr>
          <a:xfrm>
            <a:off x="11195050" y="2225674"/>
            <a:ext cx="8077200" cy="70885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6242050" y="9007475"/>
            <a:ext cx="9020022" cy="101566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600"/>
              <a:t>RESUMEN</a:t>
            </a:r>
            <a:endParaRPr/>
          </a:p>
        </p:txBody>
      </p:sp>
      <p:sp>
        <p:nvSpPr>
          <p:cNvPr id="263" name="Google Shape;263;p24"/>
          <p:cNvSpPr txBox="1"/>
          <p:nvPr/>
        </p:nvSpPr>
        <p:spPr>
          <a:xfrm>
            <a:off x="6276975" y="7752358"/>
            <a:ext cx="1670957" cy="14773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5"/>
          <p:cNvSpPr txBox="1">
            <a:spLocks noGrp="1"/>
          </p:cNvSpPr>
          <p:nvPr>
            <p:ph type="body" idx="1"/>
          </p:nvPr>
        </p:nvSpPr>
        <p:spPr>
          <a:xfrm>
            <a:off x="727227" y="755454"/>
            <a:ext cx="16792423" cy="738664"/>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a:t>RESUMEN</a:t>
            </a:r>
            <a:endParaRPr/>
          </a:p>
        </p:txBody>
      </p:sp>
      <p:sp>
        <p:nvSpPr>
          <p:cNvPr id="269" name="Google Shape;269;p25"/>
          <p:cNvSpPr txBox="1"/>
          <p:nvPr/>
        </p:nvSpPr>
        <p:spPr>
          <a:xfrm>
            <a:off x="2279650" y="2682875"/>
            <a:ext cx="12192000" cy="3417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800" b="1">
                <a:latin typeface="Arial"/>
                <a:ea typeface="Arial"/>
                <a:cs typeface="Arial"/>
                <a:sym typeface="Arial"/>
              </a:rPr>
              <a:t>En esta presentación, hemos visto:</a:t>
            </a:r>
            <a:endParaRPr/>
          </a:p>
          <a:p>
            <a:pPr marL="0" lvl="0" indent="0" algn="l" rtl="0">
              <a:spcBef>
                <a:spcPts val="0"/>
              </a:spcBef>
              <a:spcAft>
                <a:spcPts val="0"/>
              </a:spcAft>
              <a:buNone/>
            </a:pPr>
            <a:endParaRPr sz="2800" b="1">
              <a:latin typeface="Arial"/>
              <a:ea typeface="Arial"/>
              <a:cs typeface="Arial"/>
              <a:sym typeface="Arial"/>
            </a:endParaRPr>
          </a:p>
          <a:p>
            <a:pPr marL="457200" lvl="0" indent="-457200" algn="l" rtl="0">
              <a:spcBef>
                <a:spcPts val="0"/>
              </a:spcBef>
              <a:spcAft>
                <a:spcPts val="0"/>
              </a:spcAft>
              <a:buSzPts val="2800"/>
              <a:buFont typeface="Noto Sans Symbols"/>
              <a:buChar char="❑"/>
            </a:pPr>
            <a:r>
              <a:rPr lang="es-CL" sz="2800">
                <a:latin typeface="Arial"/>
                <a:ea typeface="Arial"/>
                <a:cs typeface="Arial"/>
                <a:sym typeface="Arial"/>
              </a:rPr>
              <a:t>Introducción a Estadística Descriptiva</a:t>
            </a:r>
            <a:endParaRPr/>
          </a:p>
          <a:p>
            <a:pPr marL="457200" lvl="0" indent="-279400" algn="l" rtl="0">
              <a:spcBef>
                <a:spcPts val="0"/>
              </a:spcBef>
              <a:spcAft>
                <a:spcPts val="0"/>
              </a:spcAft>
              <a:buSzPts val="2800"/>
              <a:buFont typeface="Noto Sans Symbols"/>
              <a:buNone/>
            </a:pPr>
            <a:endParaRPr sz="2800">
              <a:latin typeface="Arial"/>
              <a:ea typeface="Arial"/>
              <a:cs typeface="Arial"/>
              <a:sym typeface="Arial"/>
            </a:endParaRPr>
          </a:p>
          <a:p>
            <a:pPr marL="457200" lvl="0" indent="-457200" algn="l" rtl="0">
              <a:spcBef>
                <a:spcPts val="0"/>
              </a:spcBef>
              <a:spcAft>
                <a:spcPts val="0"/>
              </a:spcAft>
              <a:buSzPts val="2800"/>
              <a:buFont typeface="Noto Sans Symbols"/>
              <a:buChar char="❑"/>
            </a:pPr>
            <a:r>
              <a:rPr lang="es-CL" sz="2800"/>
              <a:t>Importancia en la estructura de los datos</a:t>
            </a:r>
            <a:endParaRPr/>
          </a:p>
          <a:p>
            <a:pPr marL="457200" lvl="0" indent="-279400" algn="l" rtl="0">
              <a:spcBef>
                <a:spcPts val="0"/>
              </a:spcBef>
              <a:spcAft>
                <a:spcPts val="0"/>
              </a:spcAft>
              <a:buSzPts val="2800"/>
              <a:buFont typeface="Noto Sans Symbols"/>
              <a:buNone/>
            </a:pPr>
            <a:endParaRPr sz="2800">
              <a:latin typeface="Arial"/>
              <a:ea typeface="Arial"/>
              <a:cs typeface="Arial"/>
              <a:sym typeface="Arial"/>
            </a:endParaRPr>
          </a:p>
          <a:p>
            <a:pPr marL="457200" lvl="0" indent="-457200" algn="l" rtl="0">
              <a:spcBef>
                <a:spcPts val="0"/>
              </a:spcBef>
              <a:spcAft>
                <a:spcPts val="0"/>
              </a:spcAft>
              <a:buSzPts val="2800"/>
              <a:buFont typeface="Noto Sans Symbols"/>
              <a:buChar char="❑"/>
            </a:pPr>
            <a:r>
              <a:rPr lang="es-CL" sz="2800">
                <a:latin typeface="Arial"/>
                <a:ea typeface="Arial"/>
                <a:cs typeface="Arial"/>
                <a:sym typeface="Arial"/>
              </a:rPr>
              <a:t>Tipos de estadístic</a:t>
            </a:r>
            <a:r>
              <a:rPr lang="es-CL" sz="2800"/>
              <a:t>os que nos ayudan a describir los datos</a:t>
            </a:r>
            <a:endParaRPr/>
          </a:p>
          <a:p>
            <a:pPr marL="0" lvl="0" indent="0" algn="just" rtl="0">
              <a:spcBef>
                <a:spcPts val="0"/>
              </a:spcBef>
              <a:spcAft>
                <a:spcPts val="0"/>
              </a:spcAft>
              <a:buNone/>
            </a:pP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title"/>
          </p:nvPr>
        </p:nvSpPr>
        <p:spPr>
          <a:xfrm>
            <a:off x="4413250" y="7559675"/>
            <a:ext cx="10134600" cy="1015663"/>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sz="6600"/>
              <a:t>INTRODUCCIÓN</a:t>
            </a:r>
            <a:endParaRPr/>
          </a:p>
        </p:txBody>
      </p:sp>
      <p:sp>
        <p:nvSpPr>
          <p:cNvPr id="94" name="Google Shape;94;p3"/>
          <p:cNvSpPr txBox="1"/>
          <p:nvPr/>
        </p:nvSpPr>
        <p:spPr>
          <a:xfrm>
            <a:off x="12677531" y="6082347"/>
            <a:ext cx="1905000" cy="1477328"/>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sz="9600" b="1" i="0">
                <a:solidFill>
                  <a:schemeClr val="dk1"/>
                </a:solidFill>
                <a:latin typeface="Arial Black"/>
                <a:ea typeface="Arial Black"/>
                <a:cs typeface="Arial Black"/>
                <a:sym typeface="Arial Black"/>
              </a:rPr>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INTRODUCCIÓN</a:t>
            </a:r>
            <a:endParaRPr/>
          </a:p>
        </p:txBody>
      </p:sp>
      <p:sp>
        <p:nvSpPr>
          <p:cNvPr id="100" name="Google Shape;100;p4"/>
          <p:cNvSpPr txBox="1"/>
          <p:nvPr/>
        </p:nvSpPr>
        <p:spPr>
          <a:xfrm>
            <a:off x="2279650" y="2682875"/>
            <a:ext cx="8915400" cy="4863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ESTADÍSTICA DESCRIPTIVA</a:t>
            </a:r>
            <a:endParaRPr/>
          </a:p>
          <a:p>
            <a:pPr marL="0" lvl="0" indent="0" algn="l" rtl="0">
              <a:spcBef>
                <a:spcPts val="0"/>
              </a:spcBef>
              <a:spcAft>
                <a:spcPts val="0"/>
              </a:spcAft>
              <a:buNone/>
            </a:pPr>
            <a:endParaRPr sz="1800"/>
          </a:p>
          <a:p>
            <a:pPr marL="0" lvl="0" indent="0" algn="just" rtl="0">
              <a:spcBef>
                <a:spcPts val="0"/>
              </a:spcBef>
              <a:spcAft>
                <a:spcPts val="0"/>
              </a:spcAft>
              <a:buNone/>
            </a:pPr>
            <a:r>
              <a:rPr lang="es-CL" sz="1800" b="0" i="0">
                <a:latin typeface="Fira Sans"/>
                <a:ea typeface="Fira Sans"/>
                <a:cs typeface="Fira Sans"/>
                <a:sym typeface="Fira Sans"/>
              </a:rPr>
              <a:t>El objetivo de la estadística descriptiva es </a:t>
            </a:r>
            <a:r>
              <a:rPr lang="es-CL" sz="1800" b="0" i="0">
                <a:solidFill>
                  <a:srgbClr val="FF0000"/>
                </a:solidFill>
                <a:latin typeface="Fira Sans"/>
                <a:ea typeface="Fira Sans"/>
                <a:cs typeface="Fira Sans"/>
                <a:sym typeface="Fira Sans"/>
              </a:rPr>
              <a:t>describir los datos observados de forma sintética y significativa para poder analizarlos mejor</a:t>
            </a:r>
            <a:r>
              <a:rPr lang="es-CL" sz="1800" b="0" i="0">
                <a:latin typeface="Fira Sans"/>
                <a:ea typeface="Fira Sans"/>
                <a:cs typeface="Fira Sans"/>
                <a:sym typeface="Fira Sans"/>
              </a:rPr>
              <a:t>. Es recoger observaciones sobre sujetos con una determinada propiedad y traducir estas observaciones en números que proporcionen información sobre dicha propiedad.</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0" i="0">
                <a:latin typeface="Fira Sans"/>
                <a:ea typeface="Fira Sans"/>
                <a:cs typeface="Fira Sans"/>
                <a:sym typeface="Fira Sans"/>
              </a:rPr>
              <a:t>Las estadísticas descriptivas ofrecen un resumen conciso de los datos. Puedes resumir los datos en forma numérica o gráfica. </a:t>
            </a:r>
            <a:endParaRPr sz="1800" b="0" i="0">
              <a:latin typeface="Fira Sans"/>
              <a:ea typeface="Fira Sans"/>
              <a:cs typeface="Fira Sans"/>
              <a:sym typeface="Fira Sans"/>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s-CL" sz="2000" b="1"/>
              <a:t>ESTADÍSTICA INFERENCIAL</a:t>
            </a:r>
            <a:endParaRPr/>
          </a:p>
          <a:p>
            <a:pPr marL="0" lvl="0" indent="0" algn="l"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0" i="0">
                <a:latin typeface="Fira Sans"/>
                <a:ea typeface="Fira Sans"/>
                <a:cs typeface="Fira Sans"/>
                <a:sym typeface="Fira Sans"/>
              </a:rPr>
              <a:t>La estadística inferencial </a:t>
            </a:r>
            <a:r>
              <a:rPr lang="es-CL" sz="1800" b="0" i="0">
                <a:solidFill>
                  <a:srgbClr val="FF0000"/>
                </a:solidFill>
                <a:latin typeface="Fira Sans"/>
                <a:ea typeface="Fira Sans"/>
                <a:cs typeface="Fira Sans"/>
                <a:sym typeface="Fira Sans"/>
              </a:rPr>
              <a:t>utiliza una muestra aleatoria de datos de una población para describirla y hacer inferencias (deducción) sobre ella</a:t>
            </a:r>
            <a:r>
              <a:rPr lang="es-CL" sz="1800" b="0" i="0">
                <a:latin typeface="Fira Sans"/>
                <a:ea typeface="Fira Sans"/>
                <a:cs typeface="Fira Sans"/>
                <a:sym typeface="Fira Sans"/>
              </a:rPr>
              <a:t>. Las estadísticas inferenciales son pertinentes cuando es difícil o imposible examinar a todos los miembros de una población entera. </a:t>
            </a:r>
            <a:endParaRPr sz="1800"/>
          </a:p>
        </p:txBody>
      </p:sp>
      <p:pic>
        <p:nvPicPr>
          <p:cNvPr id="101" name="Google Shape;101;p4"/>
          <p:cNvPicPr preferRelativeResize="0"/>
          <p:nvPr/>
        </p:nvPicPr>
        <p:blipFill rotWithShape="1">
          <a:blip r:embed="rId3">
            <a:alphaModFix/>
          </a:blip>
          <a:srcRect/>
          <a:stretch/>
        </p:blipFill>
        <p:spPr>
          <a:xfrm>
            <a:off x="12185650" y="3297237"/>
            <a:ext cx="7386227" cy="4714875"/>
          </a:xfrm>
          <a:prstGeom prst="rect">
            <a:avLst/>
          </a:prstGeom>
          <a:noFill/>
          <a:ln>
            <a:noFill/>
          </a:ln>
        </p:spPr>
      </p:pic>
      <p:sp>
        <p:nvSpPr>
          <p:cNvPr id="102" name="Google Shape;102;p4"/>
          <p:cNvSpPr txBox="1"/>
          <p:nvPr/>
        </p:nvSpPr>
        <p:spPr>
          <a:xfrm>
            <a:off x="2432050" y="9998075"/>
            <a:ext cx="5626861"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https://www.questionpro.com/blog/es/estadistica-descriptiva/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INTRODUCCIÓN</a:t>
            </a:r>
            <a:endParaRPr/>
          </a:p>
        </p:txBody>
      </p:sp>
      <p:sp>
        <p:nvSpPr>
          <p:cNvPr id="108" name="Google Shape;108;p5"/>
          <p:cNvSpPr txBox="1"/>
          <p:nvPr/>
        </p:nvSpPr>
        <p:spPr>
          <a:xfrm>
            <a:off x="2279650" y="2682875"/>
            <a:ext cx="8915400" cy="2616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ESTADÍSTICA DESCRIPTIVA</a:t>
            </a:r>
            <a:endParaRPr/>
          </a:p>
          <a:p>
            <a:pPr marL="0" lvl="0" indent="0" algn="l" rtl="0">
              <a:spcBef>
                <a:spcPts val="0"/>
              </a:spcBef>
              <a:spcAft>
                <a:spcPts val="0"/>
              </a:spcAft>
              <a:buNone/>
            </a:pPr>
            <a:endParaRPr sz="1800"/>
          </a:p>
          <a:p>
            <a:pPr marL="0" lvl="0" indent="0" algn="l" rtl="0">
              <a:spcBef>
                <a:spcPts val="0"/>
              </a:spcBef>
              <a:spcAft>
                <a:spcPts val="0"/>
              </a:spcAft>
              <a:buNone/>
            </a:pPr>
            <a:r>
              <a:rPr lang="es-CL" sz="1800" b="0" i="0">
                <a:latin typeface="Fira Sans"/>
                <a:ea typeface="Fira Sans"/>
                <a:cs typeface="Fira Sans"/>
                <a:sym typeface="Fira Sans"/>
              </a:rPr>
              <a:t>El término estadística descriptiva se refiere al análisis, el resumen y la presentación de los resultados relacionados con un conjunto de datos derivados de una muestra o de toda la población. </a:t>
            </a:r>
            <a:endParaRPr/>
          </a:p>
          <a:p>
            <a:pPr marL="0" lvl="0" indent="0" algn="l" rtl="0">
              <a:spcBef>
                <a:spcPts val="0"/>
              </a:spcBef>
              <a:spcAft>
                <a:spcPts val="0"/>
              </a:spcAft>
              <a:buNone/>
            </a:pPr>
            <a:endParaRPr sz="1800" b="0" i="0">
              <a:latin typeface="Fira Sans"/>
              <a:ea typeface="Fira Sans"/>
              <a:cs typeface="Fira Sans"/>
              <a:sym typeface="Fira Sans"/>
            </a:endParaRPr>
          </a:p>
          <a:p>
            <a:pPr marL="0" lvl="0" indent="0" algn="l" rtl="0">
              <a:spcBef>
                <a:spcPts val="0"/>
              </a:spcBef>
              <a:spcAft>
                <a:spcPts val="0"/>
              </a:spcAft>
              <a:buNone/>
            </a:pPr>
            <a:r>
              <a:rPr lang="es-CL" sz="1800" b="0" i="0">
                <a:latin typeface="Fira Sans"/>
                <a:ea typeface="Fira Sans"/>
                <a:cs typeface="Fira Sans"/>
                <a:sym typeface="Fira Sans"/>
              </a:rPr>
              <a:t>La estadística descriptiva comprende tres categorías principales: </a:t>
            </a:r>
            <a:r>
              <a:rPr lang="es-CL" sz="1800" b="1" i="0">
                <a:latin typeface="Fira Sans"/>
                <a:ea typeface="Fira Sans"/>
                <a:cs typeface="Fira Sans"/>
                <a:sym typeface="Fira Sans"/>
              </a:rPr>
              <a:t>distribución de frecuencias, medidas de tendencia central y medidas de variabilidad</a:t>
            </a:r>
            <a:r>
              <a:rPr lang="es-CL" sz="1800" b="0" i="0">
                <a:latin typeface="Fira Sans"/>
                <a:ea typeface="Fira Sans"/>
                <a:cs typeface="Fira Sans"/>
                <a:sym typeface="Fira Sans"/>
              </a:rPr>
              <a:t>.</a:t>
            </a:r>
            <a:endParaRPr/>
          </a:p>
          <a:p>
            <a:pPr marL="0" lvl="0" indent="0" algn="just" rtl="0">
              <a:spcBef>
                <a:spcPts val="0"/>
              </a:spcBef>
              <a:spcAft>
                <a:spcPts val="0"/>
              </a:spcAft>
              <a:buNone/>
            </a:pPr>
            <a:endParaRPr sz="1800"/>
          </a:p>
        </p:txBody>
      </p:sp>
      <p:sp>
        <p:nvSpPr>
          <p:cNvPr id="109" name="Google Shape;109;p5"/>
          <p:cNvSpPr txBox="1"/>
          <p:nvPr/>
        </p:nvSpPr>
        <p:spPr>
          <a:xfrm>
            <a:off x="2432050" y="9998075"/>
            <a:ext cx="5626861"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https://www.questionpro.com/blog/es/estadistica-descriptiva/</a:t>
            </a:r>
            <a:endParaRPr/>
          </a:p>
        </p:txBody>
      </p:sp>
      <p:pic>
        <p:nvPicPr>
          <p:cNvPr id="110" name="Google Shape;110;p5"/>
          <p:cNvPicPr preferRelativeResize="0"/>
          <p:nvPr/>
        </p:nvPicPr>
        <p:blipFill rotWithShape="1">
          <a:blip r:embed="rId3">
            <a:alphaModFix/>
          </a:blip>
          <a:srcRect/>
          <a:stretch/>
        </p:blipFill>
        <p:spPr>
          <a:xfrm>
            <a:off x="12033250" y="3630612"/>
            <a:ext cx="6973027" cy="404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p:nvPr/>
        </p:nvSpPr>
        <p:spPr>
          <a:xfrm>
            <a:off x="8159750" y="6250622"/>
            <a:ext cx="1905000" cy="14773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02</a:t>
            </a:r>
            <a:endParaRPr/>
          </a:p>
        </p:txBody>
      </p:sp>
      <p:sp>
        <p:nvSpPr>
          <p:cNvPr id="116" name="Google Shape;116;p6"/>
          <p:cNvSpPr txBox="1"/>
          <p:nvPr/>
        </p:nvSpPr>
        <p:spPr>
          <a:xfrm>
            <a:off x="1380725" y="7712075"/>
            <a:ext cx="92511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4800" b="1">
                <a:solidFill>
                  <a:srgbClr val="257CE1"/>
                </a:solidFill>
              </a:rPr>
              <a:t>ESTRUCTURA DE LOS D</a:t>
            </a:r>
            <a:r>
              <a:rPr lang="es-CL" sz="4800" b="1" i="0">
                <a:solidFill>
                  <a:srgbClr val="257CE1"/>
                </a:solidFill>
                <a:latin typeface="Arial"/>
                <a:ea typeface="Arial"/>
                <a:cs typeface="Arial"/>
                <a:sym typeface="Arial"/>
              </a:rPr>
              <a:t>ATOS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a:t>ESTRUCTURA DE LOS DATOS</a:t>
            </a:r>
            <a:endParaRPr/>
          </a:p>
        </p:txBody>
      </p:sp>
      <p:sp>
        <p:nvSpPr>
          <p:cNvPr id="122" name="Google Shape;122;p7"/>
          <p:cNvSpPr txBox="1"/>
          <p:nvPr/>
        </p:nvSpPr>
        <p:spPr>
          <a:xfrm>
            <a:off x="2279650" y="2682875"/>
            <a:ext cx="8915400" cy="5664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DATOS ESTRUCTURADOS Y NO ESTRUCTURADOS</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b="0" i="0">
                <a:latin typeface="Fira Sans"/>
                <a:ea typeface="Fira Sans"/>
                <a:cs typeface="Fira Sans"/>
                <a:sym typeface="Fira Sans"/>
              </a:rPr>
              <a:t>Los datos provienen de muchas fuentes: mediciones de sensores, eventos, texto, imágenes y videos.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0" i="0">
                <a:latin typeface="Fira Sans"/>
                <a:ea typeface="Fira Sans"/>
                <a:cs typeface="Fira Sans"/>
                <a:sym typeface="Fira Sans"/>
              </a:rPr>
              <a:t>Gran parte de estos datos no están estructurados: las imágenes son una colección de píxeles, y cada píxel contiene información de color RGB (rojo, verde, azul). Los textos son secuencias de palabras y caracteres que no son palabras. Los flujos de “clics” son secuencias de acciones realizadas por un usuario que interactúa con una aplicación o una página web. De hecho, un gran desafío de la ciencia de datos es </a:t>
            </a:r>
            <a:r>
              <a:rPr lang="es-CL" sz="1800" b="1" i="0">
                <a:latin typeface="Fira Sans"/>
                <a:ea typeface="Fira Sans"/>
                <a:cs typeface="Fira Sans"/>
                <a:sym typeface="Fira Sans"/>
              </a:rPr>
              <a:t>convertir este torrente de datos sin procesar en información procesable</a:t>
            </a:r>
            <a:r>
              <a:rPr lang="es-CL" sz="1800" b="0" i="0">
                <a:latin typeface="Fira Sans"/>
                <a:ea typeface="Fira Sans"/>
                <a:cs typeface="Fira Sans"/>
                <a:sym typeface="Fira Sans"/>
              </a:rPr>
              <a:t>.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0" i="0">
                <a:latin typeface="Fira Sans"/>
                <a:ea typeface="Fira Sans"/>
                <a:cs typeface="Fira Sans"/>
                <a:sym typeface="Fira Sans"/>
              </a:rPr>
              <a:t>Los datos sin estructura deben procesarse y manipularse en una forma estructurada. </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b="0" i="0">
                <a:latin typeface="Fira Sans"/>
                <a:ea typeface="Fira Sans"/>
                <a:cs typeface="Fira Sans"/>
                <a:sym typeface="Fira Sans"/>
              </a:rPr>
              <a:t>Una de las formas más comunes de datos estructurados es una tabla con filas y columnas, ya que los datos pueden surgir de una base de datos relacional o recopilarse para un estudio.</a:t>
            </a:r>
            <a:endParaRPr/>
          </a:p>
          <a:p>
            <a:pPr marL="0" lvl="0" indent="0" algn="just" rtl="0">
              <a:spcBef>
                <a:spcPts val="0"/>
              </a:spcBef>
              <a:spcAft>
                <a:spcPts val="0"/>
              </a:spcAft>
              <a:buNone/>
            </a:pPr>
            <a:endParaRPr sz="1800">
              <a:latin typeface="Fira Sans"/>
              <a:ea typeface="Fira Sans"/>
              <a:cs typeface="Fira Sans"/>
              <a:sym typeface="Fira Sans"/>
            </a:endParaRPr>
          </a:p>
          <a:p>
            <a:pPr marL="0" lvl="0" indent="0" algn="just" rtl="0">
              <a:spcBef>
                <a:spcPts val="0"/>
              </a:spcBef>
              <a:spcAft>
                <a:spcPts val="0"/>
              </a:spcAft>
              <a:buNone/>
            </a:pPr>
            <a:r>
              <a:rPr lang="es-CL" sz="1800">
                <a:latin typeface="Fira Sans"/>
                <a:ea typeface="Fira Sans"/>
                <a:cs typeface="Fira Sans"/>
                <a:sym typeface="Fira Sans"/>
              </a:rPr>
              <a:t>Hay dos tipos de datos estructurados : </a:t>
            </a:r>
            <a:r>
              <a:rPr lang="es-CL" sz="1800" b="1">
                <a:latin typeface="Fira Sans"/>
                <a:ea typeface="Fira Sans"/>
                <a:cs typeface="Fira Sans"/>
                <a:sym typeface="Fira Sans"/>
              </a:rPr>
              <a:t>numéricos y categóricos</a:t>
            </a:r>
            <a:r>
              <a:rPr lang="es-CL" sz="1800">
                <a:latin typeface="Fira Sans"/>
                <a:ea typeface="Fira Sans"/>
                <a:cs typeface="Fira Sans"/>
                <a:sym typeface="Fira Sans"/>
              </a:rPr>
              <a:t>.</a:t>
            </a:r>
            <a:endParaRPr sz="1800"/>
          </a:p>
        </p:txBody>
      </p:sp>
      <p:sp>
        <p:nvSpPr>
          <p:cNvPr id="123" name="Google Shape;123;p7"/>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pic>
        <p:nvPicPr>
          <p:cNvPr id="124" name="Google Shape;124;p7"/>
          <p:cNvPicPr preferRelativeResize="0"/>
          <p:nvPr/>
        </p:nvPicPr>
        <p:blipFill rotWithShape="1">
          <a:blip r:embed="rId3">
            <a:alphaModFix/>
          </a:blip>
          <a:srcRect/>
          <a:stretch/>
        </p:blipFill>
        <p:spPr>
          <a:xfrm>
            <a:off x="11957050" y="2835275"/>
            <a:ext cx="7846103" cy="4831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a:solidFill>
                  <a:schemeClr val="dk1"/>
                </a:solidFill>
              </a:rPr>
              <a:t>ESTRUCTURA DE LOS </a:t>
            </a:r>
            <a:r>
              <a:rPr lang="es-CL"/>
              <a:t>DATOS</a:t>
            </a:r>
            <a:endParaRPr/>
          </a:p>
        </p:txBody>
      </p:sp>
      <p:sp>
        <p:nvSpPr>
          <p:cNvPr id="130" name="Google Shape;130;p8"/>
          <p:cNvSpPr txBox="1"/>
          <p:nvPr/>
        </p:nvSpPr>
        <p:spPr>
          <a:xfrm>
            <a:off x="2279650" y="2682875"/>
            <a:ext cx="8610600" cy="4833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a:t>EL MOTIVO</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latin typeface="Fira Sans"/>
                <a:ea typeface="Fira Sans"/>
                <a:cs typeface="Fira Sans"/>
                <a:sym typeface="Fira Sans"/>
              </a:rPr>
              <a:t>Para</a:t>
            </a:r>
            <a:r>
              <a:rPr lang="es-CL" sz="1800" b="0" i="0">
                <a:latin typeface="Fira Sans"/>
                <a:ea typeface="Fira Sans"/>
                <a:cs typeface="Fira Sans"/>
                <a:sym typeface="Fira Sans"/>
              </a:rPr>
              <a:t> efectos del análisis de datos y el modelado predictivo, </a:t>
            </a:r>
            <a:r>
              <a:rPr lang="es-CL" sz="1800">
                <a:latin typeface="Fira Sans"/>
                <a:ea typeface="Fira Sans"/>
                <a:cs typeface="Fira Sans"/>
                <a:sym typeface="Fira Sans"/>
              </a:rPr>
              <a:t>identificar los</a:t>
            </a:r>
            <a:r>
              <a:rPr lang="es-CL" sz="1800" b="1" i="0">
                <a:latin typeface="Fira Sans"/>
                <a:ea typeface="Fira Sans"/>
                <a:cs typeface="Fira Sans"/>
                <a:sym typeface="Fira Sans"/>
              </a:rPr>
              <a:t> tipos de datos es </a:t>
            </a:r>
            <a:r>
              <a:rPr lang="es-CL" sz="1800" b="1">
                <a:latin typeface="Fira Sans"/>
                <a:ea typeface="Fira Sans"/>
                <a:cs typeface="Fira Sans"/>
                <a:sym typeface="Fira Sans"/>
              </a:rPr>
              <a:t>clave </a:t>
            </a:r>
            <a:r>
              <a:rPr lang="es-CL" sz="1800" b="1" i="0">
                <a:latin typeface="Fira Sans"/>
                <a:ea typeface="Fira Sans"/>
                <a:cs typeface="Fira Sans"/>
                <a:sym typeface="Fira Sans"/>
              </a:rPr>
              <a:t>para ayudar a determinar el tipo de visualización, las transformaciones a realizar, la </a:t>
            </a:r>
            <a:r>
              <a:rPr lang="es-CL" sz="1800" b="1">
                <a:latin typeface="Fira Sans"/>
                <a:ea typeface="Fira Sans"/>
                <a:cs typeface="Fira Sans"/>
                <a:sym typeface="Fira Sans"/>
              </a:rPr>
              <a:t>interpretación de la información</a:t>
            </a:r>
            <a:r>
              <a:rPr lang="es-CL" sz="1800" b="1" i="0">
                <a:latin typeface="Fira Sans"/>
                <a:ea typeface="Fira Sans"/>
                <a:cs typeface="Fira Sans"/>
                <a:sym typeface="Fira Sans"/>
              </a:rPr>
              <a:t> o modelo </a:t>
            </a:r>
            <a:r>
              <a:rPr lang="es-CL" sz="1800" b="1">
                <a:latin typeface="Fira Sans"/>
                <a:ea typeface="Fira Sans"/>
                <a:cs typeface="Fira Sans"/>
                <a:sym typeface="Fira Sans"/>
              </a:rPr>
              <a:t>matemático a aplicar</a:t>
            </a:r>
            <a:r>
              <a:rPr lang="es-CL" sz="1800" b="0" i="0">
                <a:latin typeface="Fira Sans"/>
                <a:ea typeface="Fira Sans"/>
                <a:cs typeface="Fira Sans"/>
                <a:sym typeface="Fira Sans"/>
              </a:rPr>
              <a:t>.</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Python, utiliza estos tipos de datos </a:t>
            </a:r>
            <a:r>
              <a:rPr lang="es-CL" sz="1800" b="1"/>
              <a:t>para mejorar el rendimiento computacional</a:t>
            </a:r>
            <a:r>
              <a:rPr lang="es-CL" sz="1800"/>
              <a:t>. Más importante aún, el tipo de datos para una variable determina cómo el software manejará los cálculos para esa variable.</a:t>
            </a:r>
            <a:endParaRPr/>
          </a:p>
          <a:p>
            <a:pPr marL="0" lvl="0" indent="0" algn="just" rtl="0">
              <a:spcBef>
                <a:spcPts val="0"/>
              </a:spcBef>
              <a:spcAft>
                <a:spcPts val="0"/>
              </a:spcAft>
              <a:buNone/>
            </a:pPr>
            <a:endParaRPr sz="1800"/>
          </a:p>
          <a:p>
            <a:pPr marL="0" lvl="0" indent="0" algn="just" rtl="0">
              <a:spcBef>
                <a:spcPts val="0"/>
              </a:spcBef>
              <a:spcAft>
                <a:spcPts val="0"/>
              </a:spcAft>
              <a:buNone/>
            </a:pPr>
            <a:r>
              <a:rPr lang="es-CL" sz="1800"/>
              <a:t>Por ejemplo, la identificación explícita de datos como categóricos, a diferencia del texto, ofrece algunas ventajas: saber que los datos son categóricos puede actuar como una señal que </a:t>
            </a:r>
            <a:r>
              <a:rPr lang="es-CL" sz="1800" b="1"/>
              <a:t>le dice al software cómo deben comportarse los procedimientos estadísticos, como producir un gráfico o ajustar un modelo</a:t>
            </a:r>
            <a:r>
              <a:rPr lang="es-CL" sz="1800"/>
              <a:t>.</a:t>
            </a:r>
            <a:endParaRPr/>
          </a:p>
          <a:p>
            <a:pPr marL="0" lvl="0" indent="0" algn="just" rtl="0">
              <a:spcBef>
                <a:spcPts val="0"/>
              </a:spcBef>
              <a:spcAft>
                <a:spcPts val="0"/>
              </a:spcAft>
              <a:buNone/>
            </a:pPr>
            <a:endParaRPr sz="1800"/>
          </a:p>
          <a:p>
            <a:pPr marL="0" lvl="0" indent="0" algn="just" rtl="0">
              <a:spcBef>
                <a:spcPts val="0"/>
              </a:spcBef>
              <a:spcAft>
                <a:spcPts val="0"/>
              </a:spcAft>
              <a:buNone/>
            </a:pPr>
            <a:endParaRPr sz="1800"/>
          </a:p>
        </p:txBody>
      </p:sp>
      <p:sp>
        <p:nvSpPr>
          <p:cNvPr id="131" name="Google Shape;131;p8"/>
          <p:cNvSpPr txBox="1"/>
          <p:nvPr/>
        </p:nvSpPr>
        <p:spPr>
          <a:xfrm>
            <a:off x="3496577" y="10246119"/>
            <a:ext cx="8760732" cy="30777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1400"/>
              <a:t>Fuente: Bruce, Peter; Bruce, Andrew; Gedeck, Peter. Practical Statistics for Data Scientists . O'Reilly Media.</a:t>
            </a:r>
            <a:endParaRPr/>
          </a:p>
        </p:txBody>
      </p:sp>
      <p:pic>
        <p:nvPicPr>
          <p:cNvPr id="132" name="Google Shape;132;p8"/>
          <p:cNvPicPr preferRelativeResize="0"/>
          <p:nvPr/>
        </p:nvPicPr>
        <p:blipFill rotWithShape="1">
          <a:blip r:embed="rId3">
            <a:alphaModFix/>
          </a:blip>
          <a:srcRect/>
          <a:stretch/>
        </p:blipFill>
        <p:spPr>
          <a:xfrm>
            <a:off x="11652250" y="2632988"/>
            <a:ext cx="8267700" cy="5905500"/>
          </a:xfrm>
          <a:prstGeom prst="rect">
            <a:avLst/>
          </a:prstGeom>
          <a:noFill/>
          <a:ln>
            <a:noFill/>
          </a:ln>
        </p:spPr>
      </p:pic>
      <p:sp>
        <p:nvSpPr>
          <p:cNvPr id="133" name="Google Shape;133;p8"/>
          <p:cNvSpPr txBox="1"/>
          <p:nvPr/>
        </p:nvSpPr>
        <p:spPr>
          <a:xfrm>
            <a:off x="12301409" y="8676362"/>
            <a:ext cx="7596951" cy="23083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900"/>
              <a:t>Fuente: https://www.cesargamboasanabria.com/es/post/2019-06-23-exploraci%C3%B3n-de-datos-categ%C3%B3ricos-con-el-paquete-inspectdf/</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dirty="0"/>
              <a:t>TIPOS DE DATOS</a:t>
            </a:r>
            <a:endParaRPr dirty="0"/>
          </a:p>
        </p:txBody>
      </p:sp>
      <p:sp>
        <p:nvSpPr>
          <p:cNvPr id="139" name="Google Shape;139;p9"/>
          <p:cNvSpPr txBox="1"/>
          <p:nvPr/>
        </p:nvSpPr>
        <p:spPr>
          <a:xfrm>
            <a:off x="2279650" y="2682875"/>
            <a:ext cx="8610600" cy="787904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2000" b="1" dirty="0"/>
              <a:t>ESTADÍSTICOS</a:t>
            </a:r>
            <a:endParaRPr dirty="0"/>
          </a:p>
          <a:p>
            <a:pPr marL="0" lvl="0" indent="0" algn="just" rtl="0">
              <a:spcBef>
                <a:spcPts val="0"/>
              </a:spcBef>
              <a:spcAft>
                <a:spcPts val="0"/>
              </a:spcAft>
              <a:buNone/>
            </a:pPr>
            <a:endParaRPr sz="1800" dirty="0"/>
          </a:p>
          <a:p>
            <a:pPr marL="0" lvl="0" indent="0" algn="just" rtl="0">
              <a:spcBef>
                <a:spcPts val="0"/>
              </a:spcBef>
              <a:spcAft>
                <a:spcPts val="0"/>
              </a:spcAft>
              <a:buNone/>
            </a:pPr>
            <a:r>
              <a:rPr lang="es-CL" sz="1800" dirty="0">
                <a:latin typeface="Fira Sans"/>
                <a:ea typeface="Fira Sans"/>
                <a:cs typeface="Fira Sans"/>
                <a:sym typeface="Fira Sans"/>
              </a:rPr>
              <a:t>Con </a:t>
            </a:r>
            <a:r>
              <a:rPr lang="es-CL" sz="1800" b="1" dirty="0">
                <a:solidFill>
                  <a:srgbClr val="FF0000"/>
                </a:solidFill>
                <a:latin typeface="Fira Sans"/>
                <a:ea typeface="Fira Sans"/>
                <a:cs typeface="Fira Sans"/>
                <a:sym typeface="Fira Sans"/>
              </a:rPr>
              <a:t>datos categóricos nominales </a:t>
            </a:r>
            <a:r>
              <a:rPr lang="es-CL" sz="1800" dirty="0">
                <a:latin typeface="Fira Sans"/>
                <a:ea typeface="Fira Sans"/>
                <a:cs typeface="Fira Sans"/>
                <a:sym typeface="Fira Sans"/>
              </a:rPr>
              <a:t>es posible calcular frecuencias y moda. No tiene sentido calcular promedios, desviación estándar, cuartiles, etc. Generalmente se grafican con gráficos de tortas y gráficos de barras.</a:t>
            </a:r>
            <a:endParaRPr dirty="0"/>
          </a:p>
          <a:p>
            <a:pPr marL="0" lvl="0" indent="0" algn="just" rtl="0">
              <a:spcBef>
                <a:spcPts val="0"/>
              </a:spcBef>
              <a:spcAft>
                <a:spcPts val="0"/>
              </a:spcAft>
              <a:buNone/>
            </a:pPr>
            <a:endParaRPr sz="1800" dirty="0">
              <a:latin typeface="Fira Sans"/>
              <a:ea typeface="Fira Sans"/>
              <a:cs typeface="Fira Sans"/>
              <a:sym typeface="Fira Sans"/>
            </a:endParaRPr>
          </a:p>
          <a:p>
            <a:pPr marL="0" lvl="0" indent="0" algn="just" rtl="0">
              <a:spcBef>
                <a:spcPts val="0"/>
              </a:spcBef>
              <a:spcAft>
                <a:spcPts val="0"/>
              </a:spcAft>
              <a:buNone/>
            </a:pPr>
            <a:r>
              <a:rPr lang="es-CL" sz="1800" dirty="0">
                <a:latin typeface="Fira Sans"/>
                <a:ea typeface="Fira Sans"/>
                <a:cs typeface="Fira Sans"/>
                <a:sym typeface="Fira Sans"/>
              </a:rPr>
              <a:t>Con </a:t>
            </a:r>
            <a:r>
              <a:rPr lang="es-CL" sz="1800" b="1" dirty="0">
                <a:solidFill>
                  <a:srgbClr val="FF0000"/>
                </a:solidFill>
                <a:latin typeface="Fira Sans"/>
                <a:ea typeface="Fira Sans"/>
                <a:cs typeface="Fira Sans"/>
                <a:sym typeface="Fira Sans"/>
              </a:rPr>
              <a:t>datos categóricos ordinales</a:t>
            </a:r>
            <a:r>
              <a:rPr lang="es-CL" sz="1800" dirty="0">
                <a:latin typeface="Fira Sans"/>
                <a:ea typeface="Fira Sans"/>
                <a:cs typeface="Fira Sans"/>
                <a:sym typeface="Fira Sans"/>
              </a:rPr>
              <a:t>, al poder transformarlas en números, es posible aplicar estadísticos más completos. A lo que se suma que podemos realizar la operación inversa: transformar números en variables categóricas. Esto se llama Intervalos de Clase (tablas de frecuencia).</a:t>
            </a:r>
          </a:p>
          <a:p>
            <a:pPr marL="0" lvl="0" indent="0" algn="just" rtl="0">
              <a:spcBef>
                <a:spcPts val="0"/>
              </a:spcBef>
              <a:spcAft>
                <a:spcPts val="0"/>
              </a:spcAft>
              <a:buNone/>
            </a:pPr>
            <a:endParaRPr lang="es-CL" sz="1800" dirty="0">
              <a:latin typeface="Fira Sans"/>
              <a:sym typeface="Fira Sans"/>
            </a:endParaRPr>
          </a:p>
          <a:p>
            <a:pPr marL="0" lvl="0" indent="0" algn="just" rtl="0">
              <a:spcBef>
                <a:spcPts val="0"/>
              </a:spcBef>
              <a:spcAft>
                <a:spcPts val="0"/>
              </a:spcAft>
              <a:buNone/>
            </a:pPr>
            <a:endParaRPr lang="es-CL" sz="1800" dirty="0">
              <a:latin typeface="Fira Sans"/>
              <a:sym typeface="Fira Sans"/>
            </a:endParaRPr>
          </a:p>
          <a:p>
            <a:pPr algn="just"/>
            <a:r>
              <a:rPr lang="es-ES" sz="1800" dirty="0">
                <a:latin typeface="Fira Sans"/>
                <a:sym typeface="Fira Sans"/>
              </a:rPr>
              <a:t>Con </a:t>
            </a:r>
            <a:r>
              <a:rPr lang="es-ES" sz="1800" b="1" dirty="0">
                <a:solidFill>
                  <a:srgbClr val="FF0000"/>
                </a:solidFill>
                <a:latin typeface="Fira Sans"/>
                <a:sym typeface="Fira Sans"/>
              </a:rPr>
              <a:t>datos numéricos continuos </a:t>
            </a:r>
            <a:r>
              <a:rPr lang="es-ES" sz="1800" dirty="0">
                <a:latin typeface="Fira Sans"/>
              </a:rPr>
              <a:t> son datos que adoptan un número ilimitado de valores diferentes porque sus valores no son fijos. Se pueden aplicar casi todos los estadísticos. Se representan gráficamente con histogramas y tendencias. Algunos ejemplos: altura, el peso, la temperatura, etc.</a:t>
            </a:r>
          </a:p>
          <a:p>
            <a:pPr algn="just"/>
            <a:endParaRPr lang="es-ES" sz="1800" dirty="0">
              <a:latin typeface="Fira Sans"/>
              <a:sym typeface="Fira Sans"/>
            </a:endParaRPr>
          </a:p>
          <a:p>
            <a:pPr algn="just"/>
            <a:r>
              <a:rPr lang="es-ES" sz="1800" dirty="0">
                <a:latin typeface="Fira Sans"/>
                <a:sym typeface="Fira Sans"/>
              </a:rPr>
              <a:t>Con </a:t>
            </a:r>
            <a:r>
              <a:rPr lang="es-ES" sz="1800" b="1" dirty="0">
                <a:solidFill>
                  <a:srgbClr val="FF0000"/>
                </a:solidFill>
                <a:latin typeface="Fira Sans"/>
                <a:sym typeface="Fira Sans"/>
              </a:rPr>
              <a:t>datos numéricos discretos</a:t>
            </a:r>
            <a:r>
              <a:rPr lang="es-ES" sz="1800" dirty="0">
                <a:latin typeface="Fira Sans"/>
                <a:sym typeface="Fira Sans"/>
              </a:rPr>
              <a:t>, </a:t>
            </a:r>
            <a:r>
              <a:rPr lang="es-ES" sz="1800" dirty="0">
                <a:latin typeface="Fira Sans"/>
              </a:rPr>
              <a:t>son aquellos que sólo pueden tomar valores determinados. Se trata de datos que se pueden contar y que tienen un número limitado de valores. Suelen presentarse en forma de números. Ejemplos son número de nuevos clientes, número de artículos en un stock, número de alumnos. Se pueden representar por gráficos de barras </a:t>
            </a:r>
            <a:endParaRPr sz="1800" dirty="0">
              <a:latin typeface="Fira Sans"/>
            </a:endParaRPr>
          </a:p>
          <a:p>
            <a:pPr marL="0" lvl="0" indent="0" algn="just" rtl="0">
              <a:spcBef>
                <a:spcPts val="0"/>
              </a:spcBef>
              <a:spcAft>
                <a:spcPts val="0"/>
              </a:spcAft>
              <a:buNone/>
            </a:pPr>
            <a:endParaRPr sz="1800" dirty="0">
              <a:latin typeface="Fira Sans"/>
              <a:ea typeface="Fira Sans"/>
              <a:cs typeface="Fira Sans"/>
              <a:sym typeface="Fira Sans"/>
            </a:endParaRPr>
          </a:p>
          <a:p>
            <a:pPr marL="0" lvl="0" indent="0" algn="just" rtl="0">
              <a:spcBef>
                <a:spcPts val="0"/>
              </a:spcBef>
              <a:spcAft>
                <a:spcPts val="0"/>
              </a:spcAft>
              <a:buNone/>
            </a:pPr>
            <a:endParaRPr sz="1800" dirty="0">
              <a:latin typeface="Fira Sans"/>
              <a:ea typeface="Fira Sans"/>
              <a:cs typeface="Fira Sans"/>
              <a:sym typeface="Fira Sans"/>
            </a:endParaRPr>
          </a:p>
          <a:p>
            <a:pPr marL="0" lvl="0" indent="0" algn="just" rtl="0">
              <a:spcBef>
                <a:spcPts val="0"/>
              </a:spcBef>
              <a:spcAft>
                <a:spcPts val="0"/>
              </a:spcAft>
              <a:buNone/>
            </a:pPr>
            <a:endParaRPr sz="1800" dirty="0">
              <a:latin typeface="Fira Sans"/>
              <a:ea typeface="Fira Sans"/>
              <a:cs typeface="Fira Sans"/>
              <a:sym typeface="Fira Sans"/>
            </a:endParaRPr>
          </a:p>
          <a:p>
            <a:pPr marL="0" lvl="0" indent="0" algn="just" rtl="0">
              <a:spcBef>
                <a:spcPts val="0"/>
              </a:spcBef>
              <a:spcAft>
                <a:spcPts val="0"/>
              </a:spcAft>
              <a:buNone/>
            </a:pPr>
            <a:endParaRPr sz="1800" dirty="0"/>
          </a:p>
          <a:p>
            <a:pPr marL="0" lvl="0" indent="0" algn="just" rtl="0">
              <a:spcBef>
                <a:spcPts val="0"/>
              </a:spcBef>
              <a:spcAft>
                <a:spcPts val="0"/>
              </a:spcAft>
              <a:buNone/>
            </a:pPr>
            <a:endParaRPr sz="1800" dirty="0"/>
          </a:p>
          <a:p>
            <a:pPr marL="0" lvl="0" indent="0" algn="just" rtl="0">
              <a:spcBef>
                <a:spcPts val="0"/>
              </a:spcBef>
              <a:spcAft>
                <a:spcPts val="0"/>
              </a:spcAft>
              <a:buNone/>
            </a:pPr>
            <a:endParaRPr sz="1800" dirty="0"/>
          </a:p>
        </p:txBody>
      </p:sp>
      <p:pic>
        <p:nvPicPr>
          <p:cNvPr id="140" name="Google Shape;140;p9"/>
          <p:cNvPicPr preferRelativeResize="0"/>
          <p:nvPr/>
        </p:nvPicPr>
        <p:blipFill rotWithShape="1">
          <a:blip r:embed="rId3">
            <a:alphaModFix/>
          </a:blip>
          <a:srcRect/>
          <a:stretch/>
        </p:blipFill>
        <p:spPr>
          <a:xfrm>
            <a:off x="12185650" y="2935514"/>
            <a:ext cx="3295650" cy="2724150"/>
          </a:xfrm>
          <a:prstGeom prst="rect">
            <a:avLst/>
          </a:prstGeom>
          <a:noFill/>
          <a:ln>
            <a:noFill/>
          </a:ln>
        </p:spPr>
      </p:pic>
      <p:pic>
        <p:nvPicPr>
          <p:cNvPr id="141" name="Google Shape;141;p9"/>
          <p:cNvPicPr preferRelativeResize="0"/>
          <p:nvPr/>
        </p:nvPicPr>
        <p:blipFill rotWithShape="1">
          <a:blip r:embed="rId4">
            <a:alphaModFix/>
          </a:blip>
          <a:srcRect/>
          <a:stretch/>
        </p:blipFill>
        <p:spPr>
          <a:xfrm>
            <a:off x="14776450" y="4960421"/>
            <a:ext cx="4572000" cy="3265714"/>
          </a:xfrm>
          <a:prstGeom prst="rect">
            <a:avLst/>
          </a:prstGeom>
          <a:noFill/>
          <a:ln>
            <a:noFill/>
          </a:ln>
        </p:spPr>
      </p:pic>
      <p:pic>
        <p:nvPicPr>
          <p:cNvPr id="142" name="Google Shape;142;p9"/>
          <p:cNvPicPr preferRelativeResize="0"/>
          <p:nvPr/>
        </p:nvPicPr>
        <p:blipFill rotWithShape="1">
          <a:blip r:embed="rId5">
            <a:alphaModFix/>
          </a:blip>
          <a:srcRect/>
          <a:stretch/>
        </p:blipFill>
        <p:spPr>
          <a:xfrm>
            <a:off x="11685587" y="8778875"/>
            <a:ext cx="4295775" cy="19716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2800</Words>
  <Application>Microsoft Office PowerPoint</Application>
  <PresentationFormat>Personalizado</PresentationFormat>
  <Paragraphs>237</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Calibri</vt:lpstr>
      <vt:lpstr>Arial</vt:lpstr>
      <vt:lpstr>Arial Black</vt:lpstr>
      <vt:lpstr>Fira Sans</vt:lpstr>
      <vt:lpstr>Noto Sans Symbols</vt:lpstr>
      <vt:lpstr>Office Theme</vt:lpstr>
      <vt:lpstr>ESTADíSTICA DESCRIPTIVA PARA MACHINE LEARNING </vt:lpstr>
      <vt:lpstr>Presentación de PowerPoint</vt:lpstr>
      <vt:lpstr>INTRODUCCIÓN</vt:lpstr>
      <vt:lpstr>INTRODUCCIÓN</vt:lpstr>
      <vt:lpstr>INTRODUCCIÓN</vt:lpstr>
      <vt:lpstr>Presentación de PowerPoint</vt:lpstr>
      <vt:lpstr>Presentación de PowerPoint</vt:lpstr>
      <vt:lpstr>Presentación de PowerPoint</vt:lpstr>
      <vt:lpstr>Presentación de PowerPoint</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TIPOS DE ESTADÍSTICOS</vt:lpstr>
      <vt:lpstr>RESUMEN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ESTADíSTICA DESCRIPTIVA PARA MACHINE LEARNING </dc:title>
  <dc:creator>Daniela Taito R.</dc:creator>
  <cp:lastModifiedBy>guillermo pinto</cp:lastModifiedBy>
  <cp:revision>1</cp:revision>
  <dcterms:created xsi:type="dcterms:W3CDTF">2022-07-20T19:15:37Z</dcterms:created>
  <dcterms:modified xsi:type="dcterms:W3CDTF">2023-07-07T23:05:00Z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